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878" r:id="rId2"/>
    <p:sldId id="3586" r:id="rId3"/>
    <p:sldId id="3856" r:id="rId4"/>
    <p:sldId id="3836" r:id="rId5"/>
    <p:sldId id="3837" r:id="rId6"/>
    <p:sldId id="3906" r:id="rId7"/>
    <p:sldId id="3864" r:id="rId8"/>
    <p:sldId id="3644" r:id="rId9"/>
    <p:sldId id="3641" r:id="rId10"/>
    <p:sldId id="3432" r:id="rId11"/>
    <p:sldId id="3275" r:id="rId12"/>
    <p:sldId id="3260" r:id="rId13"/>
    <p:sldId id="3261" r:id="rId14"/>
    <p:sldId id="3444" r:id="rId15"/>
    <p:sldId id="3868" r:id="rId16"/>
    <p:sldId id="3871" r:id="rId17"/>
    <p:sldId id="3872" r:id="rId18"/>
    <p:sldId id="3873" r:id="rId19"/>
    <p:sldId id="3875" r:id="rId20"/>
    <p:sldId id="3876" r:id="rId21"/>
    <p:sldId id="3867" r:id="rId22"/>
    <p:sldId id="3877" r:id="rId23"/>
    <p:sldId id="3853" r:id="rId24"/>
    <p:sldId id="3907" r:id="rId25"/>
    <p:sldId id="3895" r:id="rId26"/>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5" d="100"/>
          <a:sy n="75" d="100"/>
        </p:scale>
        <p:origin x="72" y="312"/>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4/3/2022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4/3/2022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196882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11</a:t>
            </a:fld>
            <a:endParaRPr lang="en-US" dirty="0"/>
          </a:p>
        </p:txBody>
      </p:sp>
    </p:spTree>
    <p:extLst>
      <p:ext uri="{BB962C8B-B14F-4D97-AF65-F5344CB8AC3E}">
        <p14:creationId xmlns:p14="http://schemas.microsoft.com/office/powerpoint/2010/main" val="387996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632894-2F5A-46FE-8A2B-89B309465481}" type="slidenum">
              <a:rPr lang="en-US" smtClean="0"/>
              <a:pPr>
                <a:defRPr/>
              </a:pPr>
              <a:t>22</a:t>
            </a:fld>
            <a:endParaRPr lang="en-US" dirty="0"/>
          </a:p>
        </p:txBody>
      </p:sp>
    </p:spTree>
    <p:extLst>
      <p:ext uri="{BB962C8B-B14F-4D97-AF65-F5344CB8AC3E}">
        <p14:creationId xmlns:p14="http://schemas.microsoft.com/office/powerpoint/2010/main" val="105588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Self-Balancing Trees (38)</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Self-Balancing Trees (38)</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Self-Balancing Trees (38)</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Self-Balancing Trees (38)</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Self-Balancing Trees (38)</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2" name="TextBox 11">
            <a:extLst>
              <a:ext uri="{FF2B5EF4-FFF2-40B4-BE49-F238E27FC236}">
                <a16:creationId xmlns:a16="http://schemas.microsoft.com/office/drawing/2014/main" id="{F6DF3B7B-D826-4095-BE40-54358EFDCEEC}"/>
              </a:ext>
            </a:extLst>
          </p:cNvPr>
          <p:cNvSpPr txBox="1"/>
          <p:nvPr/>
        </p:nvSpPr>
        <p:spPr>
          <a:xfrm>
            <a:off x="276226" y="121639"/>
            <a:ext cx="4800599" cy="1631216"/>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Self-balancing Trees (38)</a:t>
            </a:r>
          </a:p>
          <a:p>
            <a:pPr algn="ctr" fontAlgn="base"/>
            <a:r>
              <a:rPr lang="en-US" sz="2200" b="1" dirty="0">
                <a:solidFill>
                  <a:prstClr val="black"/>
                </a:solidFill>
                <a:latin typeface="Arial" charset="0"/>
                <a:cs typeface="Arial" charset="0"/>
              </a:rPr>
              <a:t>Chapter 11.2 AVL, pgs. 628-643.</a:t>
            </a:r>
          </a:p>
        </p:txBody>
      </p:sp>
    </p:spTree>
    <p:extLst>
      <p:ext uri="{BB962C8B-B14F-4D97-AF65-F5344CB8AC3E}">
        <p14:creationId xmlns:p14="http://schemas.microsoft.com/office/powerpoint/2010/main" val="188677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29AA-999E-4E46-839C-88E83839C1A7}"/>
              </a:ext>
            </a:extLst>
          </p:cNvPr>
          <p:cNvSpPr>
            <a:spLocks noGrp="1"/>
          </p:cNvSpPr>
          <p:nvPr>
            <p:ph type="title"/>
          </p:nvPr>
        </p:nvSpPr>
        <p:spPr/>
        <p:txBody>
          <a:bodyPr/>
          <a:lstStyle/>
          <a:p>
            <a:r>
              <a:rPr lang="en-US" dirty="0"/>
              <a:t>Tree Terminology Summary</a:t>
            </a:r>
          </a:p>
        </p:txBody>
      </p:sp>
      <p:sp>
        <p:nvSpPr>
          <p:cNvPr id="3" name="Footer Placeholder 2">
            <a:extLst>
              <a:ext uri="{FF2B5EF4-FFF2-40B4-BE49-F238E27FC236}">
                <a16:creationId xmlns:a16="http://schemas.microsoft.com/office/drawing/2014/main" id="{912A952D-ED55-4EE4-817C-4CD1EBEBE605}"/>
              </a:ext>
            </a:extLst>
          </p:cNvPr>
          <p:cNvSpPr>
            <a:spLocks noGrp="1"/>
          </p:cNvSpPr>
          <p:nvPr>
            <p:ph type="ftr" sz="quarter" idx="11"/>
          </p:nvPr>
        </p:nvSpPr>
        <p:spPr/>
        <p:txBody>
          <a:bodyPr/>
          <a:lstStyle/>
          <a:p>
            <a:pPr>
              <a:defRPr/>
            </a:pPr>
            <a:r>
              <a:rPr lang="en-US"/>
              <a:t>Self-Balancing Trees (38)</a:t>
            </a:r>
            <a:endParaRPr lang="en-US" dirty="0"/>
          </a:p>
        </p:txBody>
      </p:sp>
      <p:sp>
        <p:nvSpPr>
          <p:cNvPr id="4" name="Slide Number Placeholder 3">
            <a:extLst>
              <a:ext uri="{FF2B5EF4-FFF2-40B4-BE49-F238E27FC236}">
                <a16:creationId xmlns:a16="http://schemas.microsoft.com/office/drawing/2014/main" id="{690DAE63-7367-4EAD-B348-30613DDB7B2C}"/>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grpSp>
        <p:nvGrpSpPr>
          <p:cNvPr id="9" name="Group 8">
            <a:extLst>
              <a:ext uri="{FF2B5EF4-FFF2-40B4-BE49-F238E27FC236}">
                <a16:creationId xmlns:a16="http://schemas.microsoft.com/office/drawing/2014/main" id="{9203F197-7899-47D1-80CF-E77EDBA10ECD}"/>
              </a:ext>
            </a:extLst>
          </p:cNvPr>
          <p:cNvGrpSpPr/>
          <p:nvPr/>
        </p:nvGrpSpPr>
        <p:grpSpPr>
          <a:xfrm>
            <a:off x="4893880" y="1663261"/>
            <a:ext cx="969580" cy="914400"/>
            <a:chOff x="3733800" y="1828800"/>
            <a:chExt cx="969580" cy="914400"/>
          </a:xfrm>
        </p:grpSpPr>
        <p:sp>
          <p:nvSpPr>
            <p:cNvPr id="5" name="Oval 4">
              <a:extLst>
                <a:ext uri="{FF2B5EF4-FFF2-40B4-BE49-F238E27FC236}">
                  <a16:creationId xmlns:a16="http://schemas.microsoft.com/office/drawing/2014/main" id="{E9F9603C-E73F-482F-8167-12C51DF11AFD}"/>
                </a:ext>
              </a:extLst>
            </p:cNvPr>
            <p:cNvSpPr/>
            <p:nvPr/>
          </p:nvSpPr>
          <p:spPr>
            <a:xfrm>
              <a:off x="3733800" y="182880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425CD6-C6B3-4CB9-A63A-7A08A122917F}"/>
                </a:ext>
              </a:extLst>
            </p:cNvPr>
            <p:cNvSpPr txBox="1"/>
            <p:nvPr/>
          </p:nvSpPr>
          <p:spPr>
            <a:xfrm>
              <a:off x="3788980" y="1962834"/>
              <a:ext cx="914400" cy="646331"/>
            </a:xfrm>
            <a:prstGeom prst="rect">
              <a:avLst/>
            </a:prstGeom>
            <a:noFill/>
          </p:spPr>
          <p:txBody>
            <a:bodyPr wrap="square" rtlCol="0">
              <a:spAutoFit/>
            </a:bodyPr>
            <a:lstStyle/>
            <a:p>
              <a:r>
                <a:rPr lang="en-US" sz="1200" b="1" dirty="0"/>
                <a:t>Height: 4</a:t>
              </a:r>
            </a:p>
            <a:p>
              <a:r>
                <a:rPr lang="en-US" sz="1200" b="1" dirty="0"/>
                <a:t> Depth: 0</a:t>
              </a:r>
            </a:p>
            <a:p>
              <a:r>
                <a:rPr lang="en-US" sz="1200" b="1" dirty="0"/>
                <a:t>  Level: 1</a:t>
              </a:r>
            </a:p>
          </p:txBody>
        </p:sp>
      </p:grpSp>
      <p:grpSp>
        <p:nvGrpSpPr>
          <p:cNvPr id="10" name="Group 9">
            <a:extLst>
              <a:ext uri="{FF2B5EF4-FFF2-40B4-BE49-F238E27FC236}">
                <a16:creationId xmlns:a16="http://schemas.microsoft.com/office/drawing/2014/main" id="{3FB297F7-8F9A-479E-BB3C-EBBD00ED34B7}"/>
              </a:ext>
            </a:extLst>
          </p:cNvPr>
          <p:cNvGrpSpPr/>
          <p:nvPr/>
        </p:nvGrpSpPr>
        <p:grpSpPr>
          <a:xfrm>
            <a:off x="6044239" y="2781743"/>
            <a:ext cx="969580" cy="914400"/>
            <a:chOff x="3733800" y="1828800"/>
            <a:chExt cx="969580" cy="914400"/>
          </a:xfrm>
        </p:grpSpPr>
        <p:sp>
          <p:nvSpPr>
            <p:cNvPr id="11" name="Oval 10">
              <a:extLst>
                <a:ext uri="{FF2B5EF4-FFF2-40B4-BE49-F238E27FC236}">
                  <a16:creationId xmlns:a16="http://schemas.microsoft.com/office/drawing/2014/main" id="{3E580446-EDF9-4811-B79B-D1450E4D4DBF}"/>
                </a:ext>
              </a:extLst>
            </p:cNvPr>
            <p:cNvSpPr/>
            <p:nvPr/>
          </p:nvSpPr>
          <p:spPr>
            <a:xfrm>
              <a:off x="3733800" y="182880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A672D299-589D-4741-9235-A7EA95229864}"/>
                </a:ext>
              </a:extLst>
            </p:cNvPr>
            <p:cNvSpPr txBox="1"/>
            <p:nvPr/>
          </p:nvSpPr>
          <p:spPr>
            <a:xfrm>
              <a:off x="3788980" y="1962834"/>
              <a:ext cx="914400" cy="646331"/>
            </a:xfrm>
            <a:prstGeom prst="rect">
              <a:avLst/>
            </a:prstGeom>
            <a:noFill/>
          </p:spPr>
          <p:txBody>
            <a:bodyPr wrap="square" rtlCol="0">
              <a:spAutoFit/>
            </a:bodyPr>
            <a:lstStyle/>
            <a:p>
              <a:r>
                <a:rPr lang="en-US" sz="1200" b="1" dirty="0"/>
                <a:t>Height: 3</a:t>
              </a:r>
            </a:p>
            <a:p>
              <a:r>
                <a:rPr lang="en-US" sz="1200" b="1" dirty="0"/>
                <a:t> Depth: 1</a:t>
              </a:r>
            </a:p>
            <a:p>
              <a:r>
                <a:rPr lang="en-US" sz="1200" b="1" dirty="0"/>
                <a:t>  Level: 2</a:t>
              </a:r>
            </a:p>
          </p:txBody>
        </p:sp>
      </p:grpSp>
      <p:grpSp>
        <p:nvGrpSpPr>
          <p:cNvPr id="13" name="Group 12">
            <a:extLst>
              <a:ext uri="{FF2B5EF4-FFF2-40B4-BE49-F238E27FC236}">
                <a16:creationId xmlns:a16="http://schemas.microsoft.com/office/drawing/2014/main" id="{7A8D2C10-227D-4DAA-AC8D-53097B8F096A}"/>
              </a:ext>
            </a:extLst>
          </p:cNvPr>
          <p:cNvGrpSpPr/>
          <p:nvPr/>
        </p:nvGrpSpPr>
        <p:grpSpPr>
          <a:xfrm>
            <a:off x="3764809" y="2781743"/>
            <a:ext cx="969580" cy="914400"/>
            <a:chOff x="3733800" y="1828800"/>
            <a:chExt cx="969580" cy="914400"/>
          </a:xfrm>
        </p:grpSpPr>
        <p:sp>
          <p:nvSpPr>
            <p:cNvPr id="14" name="Oval 13">
              <a:extLst>
                <a:ext uri="{FF2B5EF4-FFF2-40B4-BE49-F238E27FC236}">
                  <a16:creationId xmlns:a16="http://schemas.microsoft.com/office/drawing/2014/main" id="{062B3EB9-49D5-4225-8D29-4C50102E7B88}"/>
                </a:ext>
              </a:extLst>
            </p:cNvPr>
            <p:cNvSpPr/>
            <p:nvPr/>
          </p:nvSpPr>
          <p:spPr>
            <a:xfrm>
              <a:off x="3733800" y="182880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65753A6-A29E-4E36-ADFD-B7AA83893F0F}"/>
                </a:ext>
              </a:extLst>
            </p:cNvPr>
            <p:cNvSpPr txBox="1"/>
            <p:nvPr/>
          </p:nvSpPr>
          <p:spPr>
            <a:xfrm>
              <a:off x="3788980" y="1962834"/>
              <a:ext cx="914400" cy="646331"/>
            </a:xfrm>
            <a:prstGeom prst="rect">
              <a:avLst/>
            </a:prstGeom>
            <a:noFill/>
          </p:spPr>
          <p:txBody>
            <a:bodyPr wrap="square" rtlCol="0">
              <a:spAutoFit/>
            </a:bodyPr>
            <a:lstStyle/>
            <a:p>
              <a:r>
                <a:rPr lang="en-US" sz="1200" b="1" dirty="0"/>
                <a:t>Height: 2</a:t>
              </a:r>
            </a:p>
            <a:p>
              <a:r>
                <a:rPr lang="en-US" sz="1200" b="1" dirty="0"/>
                <a:t> Depth: 1</a:t>
              </a:r>
            </a:p>
            <a:p>
              <a:r>
                <a:rPr lang="en-US" sz="1200" b="1" dirty="0"/>
                <a:t>  Level: 2</a:t>
              </a:r>
            </a:p>
          </p:txBody>
        </p:sp>
      </p:grpSp>
      <p:cxnSp>
        <p:nvCxnSpPr>
          <p:cNvPr id="17" name="Straight Arrow Connector 16">
            <a:extLst>
              <a:ext uri="{FF2B5EF4-FFF2-40B4-BE49-F238E27FC236}">
                <a16:creationId xmlns:a16="http://schemas.microsoft.com/office/drawing/2014/main" id="{37B45247-D73E-4720-963D-E040BE25A9FC}"/>
              </a:ext>
            </a:extLst>
          </p:cNvPr>
          <p:cNvCxnSpPr/>
          <p:nvPr/>
        </p:nvCxnSpPr>
        <p:spPr>
          <a:xfrm flipH="1">
            <a:off x="4579359" y="2462118"/>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57564B-4579-43D3-AF07-46FB37D3529F}"/>
              </a:ext>
            </a:extLst>
          </p:cNvPr>
          <p:cNvCxnSpPr>
            <a:cxnSpLocks/>
          </p:cNvCxnSpPr>
          <p:nvPr/>
        </p:nvCxnSpPr>
        <p:spPr>
          <a:xfrm rot="16200000" flipH="1">
            <a:off x="5691733" y="2431493"/>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2323401-4258-4EFE-9B3C-D06648580DE6}"/>
              </a:ext>
            </a:extLst>
          </p:cNvPr>
          <p:cNvGrpSpPr/>
          <p:nvPr/>
        </p:nvGrpSpPr>
        <p:grpSpPr>
          <a:xfrm>
            <a:off x="7692327" y="1600200"/>
            <a:ext cx="2137474" cy="3733800"/>
            <a:chOff x="5938225" y="1752600"/>
            <a:chExt cx="2977175" cy="4495800"/>
          </a:xfrm>
        </p:grpSpPr>
        <p:pic>
          <p:nvPicPr>
            <p:cNvPr id="20" name="Picture 19">
              <a:extLst>
                <a:ext uri="{FF2B5EF4-FFF2-40B4-BE49-F238E27FC236}">
                  <a16:creationId xmlns:a16="http://schemas.microsoft.com/office/drawing/2014/main" id="{437C8BB2-F717-4751-9C88-975583A5D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225" y="1752600"/>
              <a:ext cx="2977175" cy="4495800"/>
            </a:xfrm>
            <a:prstGeom prst="rect">
              <a:avLst/>
            </a:prstGeom>
          </p:spPr>
        </p:pic>
        <p:grpSp>
          <p:nvGrpSpPr>
            <p:cNvPr id="25" name="Group 24">
              <a:extLst>
                <a:ext uri="{FF2B5EF4-FFF2-40B4-BE49-F238E27FC236}">
                  <a16:creationId xmlns:a16="http://schemas.microsoft.com/office/drawing/2014/main" id="{08AA1AF7-3C61-4EAA-84BB-07567E171F5A}"/>
                </a:ext>
              </a:extLst>
            </p:cNvPr>
            <p:cNvGrpSpPr/>
            <p:nvPr/>
          </p:nvGrpSpPr>
          <p:grpSpPr>
            <a:xfrm>
              <a:off x="7535643" y="2730060"/>
              <a:ext cx="754181" cy="3213539"/>
              <a:chOff x="7535643" y="2438400"/>
              <a:chExt cx="754181" cy="3810000"/>
            </a:xfrm>
          </p:grpSpPr>
          <p:sp>
            <p:nvSpPr>
              <p:cNvPr id="21" name="Arrow: Down 20">
                <a:extLst>
                  <a:ext uri="{FF2B5EF4-FFF2-40B4-BE49-F238E27FC236}">
                    <a16:creationId xmlns:a16="http://schemas.microsoft.com/office/drawing/2014/main" id="{8C758114-EF80-4ED3-A250-8B71E5E0A278}"/>
                  </a:ext>
                </a:extLst>
              </p:cNvPr>
              <p:cNvSpPr/>
              <p:nvPr/>
            </p:nvSpPr>
            <p:spPr>
              <a:xfrm>
                <a:off x="7535643" y="2438400"/>
                <a:ext cx="754181" cy="38100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F93E70D-3BFE-45C5-BF3D-80766CE1E227}"/>
                  </a:ext>
                </a:extLst>
              </p:cNvPr>
              <p:cNvSpPr txBox="1"/>
              <p:nvPr/>
            </p:nvSpPr>
            <p:spPr>
              <a:xfrm rot="16200000">
                <a:off x="7106635" y="3778766"/>
                <a:ext cx="1553948" cy="471554"/>
              </a:xfrm>
              <a:prstGeom prst="rect">
                <a:avLst/>
              </a:prstGeom>
              <a:noFill/>
            </p:spPr>
            <p:txBody>
              <a:bodyPr wrap="square" rtlCol="0">
                <a:spAutoFit/>
              </a:bodyPr>
              <a:lstStyle/>
              <a:p>
                <a:r>
                  <a:rPr lang="en-US" sz="1600" b="1" dirty="0"/>
                  <a:t>Depth</a:t>
                </a:r>
              </a:p>
            </p:txBody>
          </p:sp>
        </p:grpSp>
      </p:grpSp>
      <p:grpSp>
        <p:nvGrpSpPr>
          <p:cNvPr id="30" name="Group 29">
            <a:extLst>
              <a:ext uri="{FF2B5EF4-FFF2-40B4-BE49-F238E27FC236}">
                <a16:creationId xmlns:a16="http://schemas.microsoft.com/office/drawing/2014/main" id="{B869A0C1-CBBB-49B7-8D6F-5C6C889F2D9C}"/>
              </a:ext>
            </a:extLst>
          </p:cNvPr>
          <p:cNvGrpSpPr/>
          <p:nvPr/>
        </p:nvGrpSpPr>
        <p:grpSpPr>
          <a:xfrm>
            <a:off x="1066800" y="2120461"/>
            <a:ext cx="1738938" cy="2908738"/>
            <a:chOff x="152400" y="2272861"/>
            <a:chExt cx="2637831" cy="3670737"/>
          </a:xfrm>
        </p:grpSpPr>
        <p:pic>
          <p:nvPicPr>
            <p:cNvPr id="8" name="Picture 7">
              <a:extLst>
                <a:ext uri="{FF2B5EF4-FFF2-40B4-BE49-F238E27FC236}">
                  <a16:creationId xmlns:a16="http://schemas.microsoft.com/office/drawing/2014/main" id="{5182989B-CAA4-4534-BEF2-21517BC2F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8" y="2272861"/>
              <a:ext cx="2409233" cy="3657600"/>
            </a:xfrm>
            <a:prstGeom prst="rect">
              <a:avLst/>
            </a:prstGeom>
          </p:spPr>
        </p:pic>
        <p:grpSp>
          <p:nvGrpSpPr>
            <p:cNvPr id="26" name="Group 25">
              <a:extLst>
                <a:ext uri="{FF2B5EF4-FFF2-40B4-BE49-F238E27FC236}">
                  <a16:creationId xmlns:a16="http://schemas.microsoft.com/office/drawing/2014/main" id="{2E4BDEC3-7592-44BD-99F1-068837442ECF}"/>
                </a:ext>
              </a:extLst>
            </p:cNvPr>
            <p:cNvGrpSpPr/>
            <p:nvPr/>
          </p:nvGrpSpPr>
          <p:grpSpPr>
            <a:xfrm flipV="1">
              <a:off x="152400" y="2730059"/>
              <a:ext cx="809126" cy="3213539"/>
              <a:chOff x="6747337" y="2438401"/>
              <a:chExt cx="809126" cy="3810000"/>
            </a:xfrm>
          </p:grpSpPr>
          <p:sp>
            <p:nvSpPr>
              <p:cNvPr id="27" name="Arrow: Down 26">
                <a:extLst>
                  <a:ext uri="{FF2B5EF4-FFF2-40B4-BE49-F238E27FC236}">
                    <a16:creationId xmlns:a16="http://schemas.microsoft.com/office/drawing/2014/main" id="{488D27AF-6F7B-4E67-9F58-20AFD9A93672}"/>
                  </a:ext>
                </a:extLst>
              </p:cNvPr>
              <p:cNvSpPr/>
              <p:nvPr/>
            </p:nvSpPr>
            <p:spPr>
              <a:xfrm>
                <a:off x="6747337" y="2438401"/>
                <a:ext cx="809126" cy="38100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FD8B4E8-691C-46D2-A055-8E220EEF5058}"/>
                  </a:ext>
                </a:extLst>
              </p:cNvPr>
              <p:cNvSpPr txBox="1"/>
              <p:nvPr/>
            </p:nvSpPr>
            <p:spPr>
              <a:xfrm rot="16200000">
                <a:off x="6314168" y="4431724"/>
                <a:ext cx="1656361" cy="513560"/>
              </a:xfrm>
              <a:prstGeom prst="rect">
                <a:avLst/>
              </a:prstGeom>
              <a:noFill/>
            </p:spPr>
            <p:txBody>
              <a:bodyPr wrap="square" rtlCol="0">
                <a:spAutoFit/>
              </a:bodyPr>
              <a:lstStyle/>
              <a:p>
                <a:r>
                  <a:rPr lang="en-US" sz="1600" b="1" dirty="0"/>
                  <a:t>Height</a:t>
                </a:r>
              </a:p>
            </p:txBody>
          </p:sp>
        </p:grpSp>
      </p:grpSp>
      <p:grpSp>
        <p:nvGrpSpPr>
          <p:cNvPr id="31" name="Group 30">
            <a:extLst>
              <a:ext uri="{FF2B5EF4-FFF2-40B4-BE49-F238E27FC236}">
                <a16:creationId xmlns:a16="http://schemas.microsoft.com/office/drawing/2014/main" id="{F11360A6-82AF-4A36-B3B8-5D5FB6E4146E}"/>
              </a:ext>
            </a:extLst>
          </p:cNvPr>
          <p:cNvGrpSpPr/>
          <p:nvPr/>
        </p:nvGrpSpPr>
        <p:grpSpPr>
          <a:xfrm>
            <a:off x="4928829" y="3878320"/>
            <a:ext cx="969580" cy="914400"/>
            <a:chOff x="3733800" y="1828800"/>
            <a:chExt cx="969580" cy="914400"/>
          </a:xfrm>
        </p:grpSpPr>
        <p:sp>
          <p:nvSpPr>
            <p:cNvPr id="32" name="Oval 31">
              <a:extLst>
                <a:ext uri="{FF2B5EF4-FFF2-40B4-BE49-F238E27FC236}">
                  <a16:creationId xmlns:a16="http://schemas.microsoft.com/office/drawing/2014/main" id="{B8511AEC-6731-423A-A609-8EDF3C477636}"/>
                </a:ext>
              </a:extLst>
            </p:cNvPr>
            <p:cNvSpPr/>
            <p:nvPr/>
          </p:nvSpPr>
          <p:spPr>
            <a:xfrm>
              <a:off x="3733800" y="18288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FD5D618-5956-4B25-A028-37931C290701}"/>
                </a:ext>
              </a:extLst>
            </p:cNvPr>
            <p:cNvSpPr txBox="1"/>
            <p:nvPr/>
          </p:nvSpPr>
          <p:spPr>
            <a:xfrm>
              <a:off x="3788980" y="1962834"/>
              <a:ext cx="914400" cy="646331"/>
            </a:xfrm>
            <a:prstGeom prst="rect">
              <a:avLst/>
            </a:prstGeom>
            <a:noFill/>
          </p:spPr>
          <p:txBody>
            <a:bodyPr wrap="square" rtlCol="0">
              <a:spAutoFit/>
            </a:bodyPr>
            <a:lstStyle/>
            <a:p>
              <a:r>
                <a:rPr lang="en-US" sz="1200" b="1" dirty="0"/>
                <a:t>Height: 1</a:t>
              </a:r>
            </a:p>
            <a:p>
              <a:r>
                <a:rPr lang="en-US" sz="1200" b="1" dirty="0"/>
                <a:t> Depth: 2</a:t>
              </a:r>
            </a:p>
            <a:p>
              <a:r>
                <a:rPr lang="en-US" sz="1200" b="1" dirty="0"/>
                <a:t>  Level: 3</a:t>
              </a:r>
            </a:p>
          </p:txBody>
        </p:sp>
      </p:grpSp>
      <p:grpSp>
        <p:nvGrpSpPr>
          <p:cNvPr id="34" name="Group 33">
            <a:extLst>
              <a:ext uri="{FF2B5EF4-FFF2-40B4-BE49-F238E27FC236}">
                <a16:creationId xmlns:a16="http://schemas.microsoft.com/office/drawing/2014/main" id="{B66C0249-F9E4-4E01-9516-6D091B6BE203}"/>
              </a:ext>
            </a:extLst>
          </p:cNvPr>
          <p:cNvGrpSpPr/>
          <p:nvPr/>
        </p:nvGrpSpPr>
        <p:grpSpPr>
          <a:xfrm>
            <a:off x="2638889" y="3878320"/>
            <a:ext cx="969580" cy="914400"/>
            <a:chOff x="3733800" y="1828800"/>
            <a:chExt cx="969580" cy="914400"/>
          </a:xfrm>
        </p:grpSpPr>
        <p:sp>
          <p:nvSpPr>
            <p:cNvPr id="35" name="Oval 34">
              <a:extLst>
                <a:ext uri="{FF2B5EF4-FFF2-40B4-BE49-F238E27FC236}">
                  <a16:creationId xmlns:a16="http://schemas.microsoft.com/office/drawing/2014/main" id="{21666E40-2FAF-4A5A-8A73-DC71C63EE447}"/>
                </a:ext>
              </a:extLst>
            </p:cNvPr>
            <p:cNvSpPr/>
            <p:nvPr/>
          </p:nvSpPr>
          <p:spPr>
            <a:xfrm>
              <a:off x="3733800" y="18288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71621B4-DC96-464C-8606-F5836169E88F}"/>
                </a:ext>
              </a:extLst>
            </p:cNvPr>
            <p:cNvSpPr txBox="1"/>
            <p:nvPr/>
          </p:nvSpPr>
          <p:spPr>
            <a:xfrm>
              <a:off x="3788980" y="1962834"/>
              <a:ext cx="914400" cy="646331"/>
            </a:xfrm>
            <a:prstGeom prst="rect">
              <a:avLst/>
            </a:prstGeom>
            <a:noFill/>
          </p:spPr>
          <p:txBody>
            <a:bodyPr wrap="square" rtlCol="0">
              <a:spAutoFit/>
            </a:bodyPr>
            <a:lstStyle/>
            <a:p>
              <a:r>
                <a:rPr lang="en-US" sz="1200" b="1" dirty="0"/>
                <a:t>Height: 1</a:t>
              </a:r>
            </a:p>
            <a:p>
              <a:r>
                <a:rPr lang="en-US" sz="1200" b="1" dirty="0"/>
                <a:t> Depth: 2</a:t>
              </a:r>
            </a:p>
            <a:p>
              <a:r>
                <a:rPr lang="en-US" sz="1200" b="1" dirty="0"/>
                <a:t>  Level: 3</a:t>
              </a:r>
            </a:p>
          </p:txBody>
        </p:sp>
      </p:grpSp>
      <p:cxnSp>
        <p:nvCxnSpPr>
          <p:cNvPr id="37" name="Straight Arrow Connector 36">
            <a:extLst>
              <a:ext uri="{FF2B5EF4-FFF2-40B4-BE49-F238E27FC236}">
                <a16:creationId xmlns:a16="http://schemas.microsoft.com/office/drawing/2014/main" id="{C60AEE98-6021-4417-8665-4B1A25CD853B}"/>
              </a:ext>
            </a:extLst>
          </p:cNvPr>
          <p:cNvCxnSpPr/>
          <p:nvPr/>
        </p:nvCxnSpPr>
        <p:spPr>
          <a:xfrm flipH="1">
            <a:off x="3453439" y="3569205"/>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9880B9E-025D-4436-814A-A8FA70EC18A4}"/>
              </a:ext>
            </a:extLst>
          </p:cNvPr>
          <p:cNvCxnSpPr>
            <a:cxnSpLocks/>
          </p:cNvCxnSpPr>
          <p:nvPr/>
        </p:nvCxnSpPr>
        <p:spPr>
          <a:xfrm rot="16200000" flipH="1">
            <a:off x="4586833" y="3538580"/>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375B89D-FAE7-4327-A5FE-FDEC92F96BDF}"/>
              </a:ext>
            </a:extLst>
          </p:cNvPr>
          <p:cNvGrpSpPr/>
          <p:nvPr/>
        </p:nvGrpSpPr>
        <p:grpSpPr>
          <a:xfrm>
            <a:off x="7170159" y="3886200"/>
            <a:ext cx="969580" cy="914400"/>
            <a:chOff x="3733800" y="1828800"/>
            <a:chExt cx="969580" cy="914400"/>
          </a:xfrm>
        </p:grpSpPr>
        <p:sp>
          <p:nvSpPr>
            <p:cNvPr id="40" name="Oval 39">
              <a:extLst>
                <a:ext uri="{FF2B5EF4-FFF2-40B4-BE49-F238E27FC236}">
                  <a16:creationId xmlns:a16="http://schemas.microsoft.com/office/drawing/2014/main" id="{17C76D73-40AF-46D5-B1A4-C4B31F18A19C}"/>
                </a:ext>
              </a:extLst>
            </p:cNvPr>
            <p:cNvSpPr/>
            <p:nvPr/>
          </p:nvSpPr>
          <p:spPr>
            <a:xfrm>
              <a:off x="3733800" y="182880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8B302FA-2026-4FF2-A3A6-8D57A615FA5A}"/>
                </a:ext>
              </a:extLst>
            </p:cNvPr>
            <p:cNvSpPr txBox="1"/>
            <p:nvPr/>
          </p:nvSpPr>
          <p:spPr>
            <a:xfrm>
              <a:off x="3788980" y="1962834"/>
              <a:ext cx="914400" cy="646331"/>
            </a:xfrm>
            <a:prstGeom prst="rect">
              <a:avLst/>
            </a:prstGeom>
            <a:noFill/>
          </p:spPr>
          <p:txBody>
            <a:bodyPr wrap="square" rtlCol="0">
              <a:spAutoFit/>
            </a:bodyPr>
            <a:lstStyle/>
            <a:p>
              <a:r>
                <a:rPr lang="en-US" sz="1200" b="1" dirty="0"/>
                <a:t>Height: 2</a:t>
              </a:r>
            </a:p>
            <a:p>
              <a:r>
                <a:rPr lang="en-US" sz="1200" b="1" dirty="0"/>
                <a:t> Depth: 2</a:t>
              </a:r>
            </a:p>
            <a:p>
              <a:r>
                <a:rPr lang="en-US" sz="1200" b="1" dirty="0"/>
                <a:t>  Level: 3</a:t>
              </a:r>
            </a:p>
          </p:txBody>
        </p:sp>
      </p:grpSp>
      <p:cxnSp>
        <p:nvCxnSpPr>
          <p:cNvPr id="42" name="Straight Arrow Connector 41">
            <a:extLst>
              <a:ext uri="{FF2B5EF4-FFF2-40B4-BE49-F238E27FC236}">
                <a16:creationId xmlns:a16="http://schemas.microsoft.com/office/drawing/2014/main" id="{D15E1CF5-2FFA-4098-8DBE-2B596D2BC886}"/>
              </a:ext>
            </a:extLst>
          </p:cNvPr>
          <p:cNvCxnSpPr>
            <a:cxnSpLocks/>
          </p:cNvCxnSpPr>
          <p:nvPr/>
        </p:nvCxnSpPr>
        <p:spPr>
          <a:xfrm rot="16200000" flipH="1">
            <a:off x="6828163" y="3546460"/>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C9E54EA-F017-4F6A-914E-3AF55E177B8A}"/>
              </a:ext>
            </a:extLst>
          </p:cNvPr>
          <p:cNvGrpSpPr/>
          <p:nvPr/>
        </p:nvGrpSpPr>
        <p:grpSpPr>
          <a:xfrm>
            <a:off x="6114757" y="5029200"/>
            <a:ext cx="969580" cy="914400"/>
            <a:chOff x="3733800" y="1828800"/>
            <a:chExt cx="969580" cy="914400"/>
          </a:xfrm>
        </p:grpSpPr>
        <p:sp>
          <p:nvSpPr>
            <p:cNvPr id="44" name="Oval 43">
              <a:extLst>
                <a:ext uri="{FF2B5EF4-FFF2-40B4-BE49-F238E27FC236}">
                  <a16:creationId xmlns:a16="http://schemas.microsoft.com/office/drawing/2014/main" id="{F167CE32-C858-470B-BDA7-0E8FB17D4B1B}"/>
                </a:ext>
              </a:extLst>
            </p:cNvPr>
            <p:cNvSpPr/>
            <p:nvPr/>
          </p:nvSpPr>
          <p:spPr>
            <a:xfrm>
              <a:off x="3733800" y="18288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967C8B3-420B-4599-BF3D-4065E2A79183}"/>
                </a:ext>
              </a:extLst>
            </p:cNvPr>
            <p:cNvSpPr txBox="1"/>
            <p:nvPr/>
          </p:nvSpPr>
          <p:spPr>
            <a:xfrm>
              <a:off x="3788980" y="1962834"/>
              <a:ext cx="914400" cy="646331"/>
            </a:xfrm>
            <a:prstGeom prst="rect">
              <a:avLst/>
            </a:prstGeom>
            <a:noFill/>
          </p:spPr>
          <p:txBody>
            <a:bodyPr wrap="square" rtlCol="0">
              <a:spAutoFit/>
            </a:bodyPr>
            <a:lstStyle/>
            <a:p>
              <a:r>
                <a:rPr lang="en-US" sz="1200" b="1" dirty="0"/>
                <a:t>Height: 1</a:t>
              </a:r>
            </a:p>
            <a:p>
              <a:r>
                <a:rPr lang="en-US" sz="1200" b="1" dirty="0"/>
                <a:t> Depth: 3</a:t>
              </a:r>
            </a:p>
            <a:p>
              <a:r>
                <a:rPr lang="en-US" sz="1200" b="1" dirty="0"/>
                <a:t>  Level: 4</a:t>
              </a:r>
            </a:p>
          </p:txBody>
        </p:sp>
      </p:grpSp>
      <p:cxnSp>
        <p:nvCxnSpPr>
          <p:cNvPr id="46" name="Straight Arrow Connector 45">
            <a:extLst>
              <a:ext uri="{FF2B5EF4-FFF2-40B4-BE49-F238E27FC236}">
                <a16:creationId xmlns:a16="http://schemas.microsoft.com/office/drawing/2014/main" id="{5266A0BB-892A-4381-8B88-9A5D00DD2667}"/>
              </a:ext>
            </a:extLst>
          </p:cNvPr>
          <p:cNvCxnSpPr/>
          <p:nvPr/>
        </p:nvCxnSpPr>
        <p:spPr>
          <a:xfrm flipH="1">
            <a:off x="6929307" y="4720085"/>
            <a:ext cx="448432" cy="50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682468D3-F3AC-4F90-93A9-6BC444C5089E}"/>
              </a:ext>
            </a:extLst>
          </p:cNvPr>
          <p:cNvGrpSpPr/>
          <p:nvPr/>
        </p:nvGrpSpPr>
        <p:grpSpPr>
          <a:xfrm>
            <a:off x="1259930" y="5410200"/>
            <a:ext cx="2016670" cy="1142264"/>
            <a:chOff x="2402930" y="5604640"/>
            <a:chExt cx="2016670" cy="1142264"/>
          </a:xfrm>
        </p:grpSpPr>
        <p:grpSp>
          <p:nvGrpSpPr>
            <p:cNvPr id="49" name="Group 48">
              <a:extLst>
                <a:ext uri="{FF2B5EF4-FFF2-40B4-BE49-F238E27FC236}">
                  <a16:creationId xmlns:a16="http://schemas.microsoft.com/office/drawing/2014/main" id="{3E5F9E91-2BAD-4E36-82BC-C835C0496D48}"/>
                </a:ext>
              </a:extLst>
            </p:cNvPr>
            <p:cNvGrpSpPr/>
            <p:nvPr/>
          </p:nvGrpSpPr>
          <p:grpSpPr>
            <a:xfrm>
              <a:off x="2402930" y="5604640"/>
              <a:ext cx="1922340" cy="369332"/>
              <a:chOff x="2402930" y="5604640"/>
              <a:chExt cx="1922340" cy="369332"/>
            </a:xfrm>
          </p:grpSpPr>
          <p:sp>
            <p:nvSpPr>
              <p:cNvPr id="47" name="Oval 46">
                <a:extLst>
                  <a:ext uri="{FF2B5EF4-FFF2-40B4-BE49-F238E27FC236}">
                    <a16:creationId xmlns:a16="http://schemas.microsoft.com/office/drawing/2014/main" id="{1F271F31-7EF9-46A5-A6DD-868CDB90AA85}"/>
                  </a:ext>
                </a:extLst>
              </p:cNvPr>
              <p:cNvSpPr/>
              <p:nvPr/>
            </p:nvSpPr>
            <p:spPr>
              <a:xfrm>
                <a:off x="2402930" y="563880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TextBox 47">
                <a:extLst>
                  <a:ext uri="{FF2B5EF4-FFF2-40B4-BE49-F238E27FC236}">
                    <a16:creationId xmlns:a16="http://schemas.microsoft.com/office/drawing/2014/main" id="{A38A033F-8D29-4114-87AF-9F6623B990D0}"/>
                  </a:ext>
                </a:extLst>
              </p:cNvPr>
              <p:cNvSpPr txBox="1"/>
              <p:nvPr/>
            </p:nvSpPr>
            <p:spPr>
              <a:xfrm>
                <a:off x="2677941" y="5604640"/>
                <a:ext cx="1647329" cy="369332"/>
              </a:xfrm>
              <a:prstGeom prst="rect">
                <a:avLst/>
              </a:prstGeom>
              <a:noFill/>
            </p:spPr>
            <p:txBody>
              <a:bodyPr wrap="square" rtlCol="0">
                <a:spAutoFit/>
              </a:bodyPr>
              <a:lstStyle/>
              <a:p>
                <a:r>
                  <a:rPr lang="en-US" b="1" dirty="0"/>
                  <a:t>Root Node</a:t>
                </a:r>
              </a:p>
            </p:txBody>
          </p:sp>
        </p:grpSp>
        <p:grpSp>
          <p:nvGrpSpPr>
            <p:cNvPr id="50" name="Group 49">
              <a:extLst>
                <a:ext uri="{FF2B5EF4-FFF2-40B4-BE49-F238E27FC236}">
                  <a16:creationId xmlns:a16="http://schemas.microsoft.com/office/drawing/2014/main" id="{1A399D18-1D8E-4D8D-8092-18B3A80BE9DF}"/>
                </a:ext>
              </a:extLst>
            </p:cNvPr>
            <p:cNvGrpSpPr/>
            <p:nvPr/>
          </p:nvGrpSpPr>
          <p:grpSpPr>
            <a:xfrm>
              <a:off x="2402930" y="5991106"/>
              <a:ext cx="2016670" cy="369332"/>
              <a:chOff x="2402930" y="5604640"/>
              <a:chExt cx="2016670" cy="369332"/>
            </a:xfrm>
          </p:grpSpPr>
          <p:sp>
            <p:nvSpPr>
              <p:cNvPr id="51" name="Oval 50">
                <a:extLst>
                  <a:ext uri="{FF2B5EF4-FFF2-40B4-BE49-F238E27FC236}">
                    <a16:creationId xmlns:a16="http://schemas.microsoft.com/office/drawing/2014/main" id="{7C2A9E15-53E3-47B4-B74A-9907C5B9A113}"/>
                  </a:ext>
                </a:extLst>
              </p:cNvPr>
              <p:cNvSpPr/>
              <p:nvPr/>
            </p:nvSpPr>
            <p:spPr>
              <a:xfrm>
                <a:off x="2402930" y="5638800"/>
                <a:ext cx="274320" cy="2743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722E6F1-A973-48CE-A3EA-6593AA894272}"/>
                  </a:ext>
                </a:extLst>
              </p:cNvPr>
              <p:cNvSpPr txBox="1"/>
              <p:nvPr/>
            </p:nvSpPr>
            <p:spPr>
              <a:xfrm>
                <a:off x="2677942" y="5604640"/>
                <a:ext cx="1741658" cy="369332"/>
              </a:xfrm>
              <a:prstGeom prst="rect">
                <a:avLst/>
              </a:prstGeom>
              <a:noFill/>
            </p:spPr>
            <p:txBody>
              <a:bodyPr wrap="square" rtlCol="0">
                <a:spAutoFit/>
              </a:bodyPr>
              <a:lstStyle/>
              <a:p>
                <a:r>
                  <a:rPr lang="en-US" b="1" dirty="0"/>
                  <a:t>Internal Node</a:t>
                </a:r>
              </a:p>
            </p:txBody>
          </p:sp>
        </p:grpSp>
        <p:grpSp>
          <p:nvGrpSpPr>
            <p:cNvPr id="53" name="Group 52">
              <a:extLst>
                <a:ext uri="{FF2B5EF4-FFF2-40B4-BE49-F238E27FC236}">
                  <a16:creationId xmlns:a16="http://schemas.microsoft.com/office/drawing/2014/main" id="{D62276B7-9F59-4A27-B46E-8673716AE807}"/>
                </a:ext>
              </a:extLst>
            </p:cNvPr>
            <p:cNvGrpSpPr/>
            <p:nvPr/>
          </p:nvGrpSpPr>
          <p:grpSpPr>
            <a:xfrm>
              <a:off x="2402930" y="6377572"/>
              <a:ext cx="1711870" cy="369332"/>
              <a:chOff x="2402930" y="5604640"/>
              <a:chExt cx="1711870" cy="369332"/>
            </a:xfrm>
          </p:grpSpPr>
          <p:sp>
            <p:nvSpPr>
              <p:cNvPr id="54" name="Oval 53">
                <a:extLst>
                  <a:ext uri="{FF2B5EF4-FFF2-40B4-BE49-F238E27FC236}">
                    <a16:creationId xmlns:a16="http://schemas.microsoft.com/office/drawing/2014/main" id="{6880AFCA-07AE-46A8-A183-A5BDCD60AE27}"/>
                  </a:ext>
                </a:extLst>
              </p:cNvPr>
              <p:cNvSpPr/>
              <p:nvPr/>
            </p:nvSpPr>
            <p:spPr>
              <a:xfrm>
                <a:off x="2402930" y="563880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TextBox 54">
                <a:extLst>
                  <a:ext uri="{FF2B5EF4-FFF2-40B4-BE49-F238E27FC236}">
                    <a16:creationId xmlns:a16="http://schemas.microsoft.com/office/drawing/2014/main" id="{A87D78FB-9208-4C21-9C43-B49D687F5DEA}"/>
                  </a:ext>
                </a:extLst>
              </p:cNvPr>
              <p:cNvSpPr txBox="1"/>
              <p:nvPr/>
            </p:nvSpPr>
            <p:spPr>
              <a:xfrm>
                <a:off x="2677942" y="5604640"/>
                <a:ext cx="1436858" cy="369332"/>
              </a:xfrm>
              <a:prstGeom prst="rect">
                <a:avLst/>
              </a:prstGeom>
              <a:noFill/>
            </p:spPr>
            <p:txBody>
              <a:bodyPr wrap="square" rtlCol="0">
                <a:spAutoFit/>
              </a:bodyPr>
              <a:lstStyle/>
              <a:p>
                <a:r>
                  <a:rPr lang="en-US" b="1" dirty="0"/>
                  <a:t>Leaf Node</a:t>
                </a:r>
              </a:p>
            </p:txBody>
          </p:sp>
        </p:grpSp>
      </p:grpSp>
      <p:sp>
        <p:nvSpPr>
          <p:cNvPr id="7" name="TextBox 6">
            <a:extLst>
              <a:ext uri="{FF2B5EF4-FFF2-40B4-BE49-F238E27FC236}">
                <a16:creationId xmlns:a16="http://schemas.microsoft.com/office/drawing/2014/main" id="{399C722A-DB27-4819-9972-2C1602257109}"/>
              </a:ext>
            </a:extLst>
          </p:cNvPr>
          <p:cNvSpPr txBox="1"/>
          <p:nvPr/>
        </p:nvSpPr>
        <p:spPr>
          <a:xfrm>
            <a:off x="7177776" y="5943601"/>
            <a:ext cx="2728224" cy="646331"/>
          </a:xfrm>
          <a:prstGeom prst="rect">
            <a:avLst/>
          </a:prstGeom>
          <a:noFill/>
        </p:spPr>
        <p:txBody>
          <a:bodyPr wrap="square" rtlCol="0">
            <a:spAutoFit/>
          </a:bodyPr>
          <a:lstStyle/>
          <a:p>
            <a:r>
              <a:rPr lang="en-US" dirty="0"/>
              <a:t>Root node is depth 0</a:t>
            </a:r>
          </a:p>
          <a:p>
            <a:r>
              <a:rPr lang="en-US" dirty="0"/>
              <a:t>Leaf nodes are height 1</a:t>
            </a:r>
          </a:p>
        </p:txBody>
      </p:sp>
      <p:sp>
        <p:nvSpPr>
          <p:cNvPr id="16" name="Callout: Line 15">
            <a:extLst>
              <a:ext uri="{FF2B5EF4-FFF2-40B4-BE49-F238E27FC236}">
                <a16:creationId xmlns:a16="http://schemas.microsoft.com/office/drawing/2014/main" id="{315DA3B5-9CD9-43F5-A4D3-E47227A62188}"/>
              </a:ext>
            </a:extLst>
          </p:cNvPr>
          <p:cNvSpPr/>
          <p:nvPr/>
        </p:nvSpPr>
        <p:spPr>
          <a:xfrm>
            <a:off x="6592479" y="1536445"/>
            <a:ext cx="3126664" cy="400831"/>
          </a:xfrm>
          <a:prstGeom prst="borderCallout1">
            <a:avLst>
              <a:gd name="adj1" fmla="val 97980"/>
              <a:gd name="adj2" fmla="val 33098"/>
              <a:gd name="adj3" fmla="val 354302"/>
              <a:gd name="adj4" fmla="val 4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Height = max(</a:t>
            </a:r>
            <a:r>
              <a:rPr lang="en-US" sz="1200" b="1" dirty="0" err="1"/>
              <a:t>L</a:t>
            </a:r>
            <a:r>
              <a:rPr lang="en-US" sz="1200" b="1" baseline="-25000" dirty="0" err="1"/>
              <a:t>c</a:t>
            </a:r>
            <a:r>
              <a:rPr lang="en-US" sz="1200" b="1" dirty="0" err="1"/>
              <a:t>Height</a:t>
            </a:r>
            <a:r>
              <a:rPr lang="en-US" sz="1200" b="1" dirty="0"/>
              <a:t>, </a:t>
            </a:r>
            <a:r>
              <a:rPr lang="en-US" sz="1200" b="1" dirty="0" err="1"/>
              <a:t>R</a:t>
            </a:r>
            <a:r>
              <a:rPr lang="en-US" sz="1200" b="1" baseline="-25000" dirty="0" err="1"/>
              <a:t>c</a:t>
            </a:r>
            <a:r>
              <a:rPr lang="en-US" sz="1200" b="1" dirty="0" err="1"/>
              <a:t>Height</a:t>
            </a:r>
            <a:r>
              <a:rPr lang="en-US" sz="1200" b="1" dirty="0"/>
              <a:t>) + 1</a:t>
            </a:r>
          </a:p>
        </p:txBody>
      </p:sp>
    </p:spTree>
    <p:extLst>
      <p:ext uri="{BB962C8B-B14F-4D97-AF65-F5344CB8AC3E}">
        <p14:creationId xmlns:p14="http://schemas.microsoft.com/office/powerpoint/2010/main" val="25191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Self-Balancing Search Trees</a:t>
            </a:r>
          </a:p>
        </p:txBody>
      </p:sp>
      <p:sp>
        <p:nvSpPr>
          <p:cNvPr id="3" name="Content Placeholder 2"/>
          <p:cNvSpPr>
            <a:spLocks noGrp="1"/>
          </p:cNvSpPr>
          <p:nvPr>
            <p:ph sz="quarter" idx="1"/>
          </p:nvPr>
        </p:nvSpPr>
        <p:spPr/>
        <p:txBody>
          <a:bodyPr/>
          <a:lstStyle/>
          <a:p>
            <a:r>
              <a:rPr lang="en-US" dirty="0"/>
              <a:t>The performance of a binary search tree is proportional to the </a:t>
            </a:r>
            <a:r>
              <a:rPr lang="en-US" b="1" dirty="0">
                <a:solidFill>
                  <a:srgbClr val="FF0000"/>
                </a:solidFill>
              </a:rPr>
              <a:t>height of the tree</a:t>
            </a:r>
            <a:r>
              <a:rPr lang="en-US" dirty="0"/>
              <a:t> or the maximum number of nodes along a path from the root to a leaf.</a:t>
            </a:r>
          </a:p>
          <a:p>
            <a:r>
              <a:rPr lang="en-US" dirty="0"/>
              <a:t>A full binary tree of height k can hold 2</a:t>
            </a:r>
            <a:r>
              <a:rPr lang="en-US" baseline="30000" dirty="0"/>
              <a:t>k</a:t>
            </a:r>
            <a:r>
              <a:rPr lang="en-US" dirty="0"/>
              <a:t> - 1 items.</a:t>
            </a:r>
          </a:p>
          <a:p>
            <a:r>
              <a:rPr lang="en-US" dirty="0"/>
              <a:t>If a binary search tree is </a:t>
            </a:r>
            <a:r>
              <a:rPr lang="en-US" b="1" dirty="0">
                <a:solidFill>
                  <a:srgbClr val="FF0000"/>
                </a:solidFill>
              </a:rPr>
              <a:t>full</a:t>
            </a:r>
            <a:r>
              <a:rPr lang="en-US" dirty="0"/>
              <a:t> and contains n items, the expected performance is O(log n).</a:t>
            </a:r>
          </a:p>
          <a:p>
            <a:r>
              <a:rPr lang="en-US" dirty="0"/>
              <a:t>However, if a binary tree is not full, the actual performance is worse than expected.</a:t>
            </a:r>
          </a:p>
          <a:p>
            <a:r>
              <a:rPr lang="en-US" dirty="0"/>
              <a:t>To solve this problem, we introduce </a:t>
            </a:r>
            <a:r>
              <a:rPr lang="en-US" b="1" dirty="0">
                <a:solidFill>
                  <a:srgbClr val="FF0000"/>
                </a:solidFill>
              </a:rPr>
              <a:t>self-balancing</a:t>
            </a:r>
            <a:r>
              <a:rPr lang="en-US" dirty="0"/>
              <a:t> trees to achieve a balance so that the heights of the right and left subtrees are equal (or nearly equal.)</a:t>
            </a:r>
          </a:p>
          <a:p>
            <a:r>
              <a:rPr lang="en-US" dirty="0"/>
              <a:t>Self-balancing trees include the </a:t>
            </a:r>
            <a:r>
              <a:rPr lang="en-US" b="1" dirty="0">
                <a:solidFill>
                  <a:srgbClr val="FF0000"/>
                </a:solidFill>
              </a:rPr>
              <a:t>AVL</a:t>
            </a:r>
            <a:r>
              <a:rPr lang="en-US" dirty="0">
                <a:solidFill>
                  <a:srgbClr val="FF0000"/>
                </a:solidFill>
              </a:rPr>
              <a:t> </a:t>
            </a:r>
            <a:r>
              <a:rPr lang="en-US" dirty="0"/>
              <a:t>and </a:t>
            </a:r>
            <a:r>
              <a:rPr lang="en-US" b="1" dirty="0">
                <a:solidFill>
                  <a:srgbClr val="FF0000"/>
                </a:solidFill>
              </a:rPr>
              <a:t>Red-Black</a:t>
            </a:r>
            <a:r>
              <a:rPr lang="en-US" dirty="0"/>
              <a:t> binary search trees, and non-binary search trees such as the </a:t>
            </a:r>
            <a:r>
              <a:rPr lang="en-US" b="1" dirty="0">
                <a:solidFill>
                  <a:srgbClr val="FF0000"/>
                </a:solidFill>
              </a:rPr>
              <a:t>B-tree</a:t>
            </a:r>
            <a:r>
              <a:rPr lang="en-US" dirty="0"/>
              <a:t> and its specializations, the </a:t>
            </a:r>
            <a:r>
              <a:rPr lang="en-US" b="1" dirty="0">
                <a:solidFill>
                  <a:srgbClr val="FF0000"/>
                </a:solidFill>
              </a:rPr>
              <a:t>2-3</a:t>
            </a:r>
            <a:r>
              <a:rPr lang="en-US" dirty="0"/>
              <a:t> and </a:t>
            </a:r>
            <a:r>
              <a:rPr lang="en-US" b="1" dirty="0">
                <a:solidFill>
                  <a:srgbClr val="FF0000"/>
                </a:solidFill>
              </a:rPr>
              <a:t>2-3-4</a:t>
            </a:r>
            <a:r>
              <a:rPr lang="en-US" dirty="0"/>
              <a:t> trees, and the </a:t>
            </a:r>
            <a:r>
              <a:rPr lang="en-US" b="1" dirty="0">
                <a:solidFill>
                  <a:srgbClr val="FF0000"/>
                </a:solidFill>
              </a:rPr>
              <a:t>B+</a:t>
            </a:r>
            <a:r>
              <a:rPr lang="en-US" dirty="0"/>
              <a:t> tree.</a:t>
            </a:r>
          </a:p>
        </p:txBody>
      </p:sp>
      <p:sp>
        <p:nvSpPr>
          <p:cNvPr id="4" name="Footer Placeholder 3"/>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Tree>
    <p:extLst>
      <p:ext uri="{BB962C8B-B14F-4D97-AF65-F5344CB8AC3E}">
        <p14:creationId xmlns:p14="http://schemas.microsoft.com/office/powerpoint/2010/main" val="35023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11.1, pgs. 624-628</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11.1 Tree Balance and Rotation</a:t>
            </a:r>
          </a:p>
          <a:p>
            <a:pPr algn="ctr"/>
            <a:r>
              <a:rPr lang="en-US" sz="2400" dirty="0"/>
              <a:t>Why Balance Is Important</a:t>
            </a:r>
          </a:p>
          <a:p>
            <a:pPr algn="ctr"/>
            <a:r>
              <a:rPr lang="en-US" sz="2400" dirty="0"/>
              <a:t>Rotation</a:t>
            </a:r>
          </a:p>
          <a:p>
            <a:pPr algn="ctr"/>
            <a:r>
              <a:rPr lang="en-US" sz="2400" dirty="0"/>
              <a:t>Algorithm for Rotation</a:t>
            </a:r>
          </a:p>
          <a:p>
            <a:pPr algn="ctr"/>
            <a:r>
              <a:rPr lang="en-US" sz="2400" dirty="0"/>
              <a:t>Implementing Rotation</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12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622" y="2133600"/>
            <a:ext cx="3425844" cy="2209800"/>
          </a:xfrm>
          <a:prstGeom prst="rect">
            <a:avLst/>
          </a:prstGeom>
        </p:spPr>
      </p:pic>
    </p:spTree>
    <p:extLst>
      <p:ext uri="{BB962C8B-B14F-4D97-AF65-F5344CB8AC3E}">
        <p14:creationId xmlns:p14="http://schemas.microsoft.com/office/powerpoint/2010/main" val="85316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
          </p:nvPr>
        </p:nvSpPr>
        <p:spPr>
          <a:xfrm>
            <a:off x="555171" y="4037798"/>
            <a:ext cx="6505574" cy="2439202"/>
          </a:xfrm>
        </p:spPr>
        <p:txBody>
          <a:bodyPr/>
          <a:lstStyle/>
          <a:p>
            <a:pPr eaLnBrk="1" hangingPunct="1"/>
            <a:r>
              <a:rPr lang="en-US" dirty="0"/>
              <a:t>A more realistic example of an unbalanced tree:</a:t>
            </a:r>
          </a:p>
          <a:p>
            <a:pPr lvl="1"/>
            <a:r>
              <a:rPr lang="en-US" dirty="0"/>
              <a:t>Worst case search should be 4</a:t>
            </a:r>
          </a:p>
          <a:p>
            <a:pPr marL="685800" lvl="2" indent="0">
              <a:buNone/>
            </a:pPr>
            <a:r>
              <a:rPr lang="en-US" dirty="0"/>
              <a:t>	log</a:t>
            </a:r>
            <a:r>
              <a:rPr lang="en-US" baseline="-25000" dirty="0"/>
              <a:t>2</a:t>
            </a:r>
            <a:r>
              <a:rPr lang="en-US" dirty="0"/>
              <a:t>(8 to 15) = 4</a:t>
            </a:r>
          </a:p>
          <a:p>
            <a:pPr lvl="1"/>
            <a:r>
              <a:rPr lang="en-US" dirty="0"/>
              <a:t>But is 5.</a:t>
            </a:r>
          </a:p>
        </p:txBody>
      </p:sp>
      <p:sp>
        <p:nvSpPr>
          <p:cNvPr id="2" name="Footer Placeholder 1"/>
          <p:cNvSpPr>
            <a:spLocks noGrp="1"/>
          </p:cNvSpPr>
          <p:nvPr>
            <p:ph type="ftr" sz="quarter" idx="11"/>
          </p:nvPr>
        </p:nvSpPr>
        <p:spPr/>
        <p:txBody>
          <a:bodyPr/>
          <a:lstStyle/>
          <a:p>
            <a:pPr>
              <a:defRPr/>
            </a:pPr>
            <a:r>
              <a:rPr lang="en-US"/>
              <a:t>Self-Balancing Trees (38)</a:t>
            </a:r>
          </a:p>
        </p:txBody>
      </p:sp>
      <p:sp>
        <p:nvSpPr>
          <p:cNvPr id="4" name="Title 3"/>
          <p:cNvSpPr>
            <a:spLocks noGrp="1"/>
          </p:cNvSpPr>
          <p:nvPr>
            <p:ph type="title"/>
          </p:nvPr>
        </p:nvSpPr>
        <p:spPr/>
        <p:txBody>
          <a:bodyPr/>
          <a:lstStyle/>
          <a:p>
            <a:r>
              <a:rPr lang="en-US" dirty="0"/>
              <a:t>Why Balance is Important?</a:t>
            </a:r>
          </a:p>
        </p:txBody>
      </p:sp>
      <p:grpSp>
        <p:nvGrpSpPr>
          <p:cNvPr id="5" name="Group 4"/>
          <p:cNvGrpSpPr/>
          <p:nvPr/>
        </p:nvGrpSpPr>
        <p:grpSpPr>
          <a:xfrm>
            <a:off x="555171" y="1599398"/>
            <a:ext cx="9728885" cy="2438400"/>
            <a:chOff x="-359229" y="1599398"/>
            <a:chExt cx="9728885" cy="2438400"/>
          </a:xfrm>
        </p:grpSpPr>
        <p:pic>
          <p:nvPicPr>
            <p:cNvPr id="18435" name="Picture 2" descr="C:\Documents and Settings\Administrator\My Documents\Koffman\PPTs\JPEGS\JWCL233_Koffman JPG files\ch09\w0223-nn.jpg"/>
            <p:cNvPicPr>
              <a:picLocks noChangeAspect="1" noChangeArrowheads="1"/>
            </p:cNvPicPr>
            <p:nvPr/>
          </p:nvPicPr>
          <p:blipFill>
            <a:blip r:embed="rId2"/>
            <a:srcRect/>
            <a:stretch>
              <a:fillRect/>
            </a:stretch>
          </p:blipFill>
          <p:spPr bwMode="auto">
            <a:xfrm>
              <a:off x="5856518" y="1599398"/>
              <a:ext cx="3513138" cy="2438400"/>
            </a:xfrm>
            <a:prstGeom prst="rect">
              <a:avLst/>
            </a:prstGeom>
            <a:noFill/>
            <a:ln w="9525">
              <a:noFill/>
              <a:miter lim="800000"/>
              <a:headEnd/>
              <a:tailEnd/>
            </a:ln>
          </p:spPr>
        </p:pic>
        <p:sp>
          <p:nvSpPr>
            <p:cNvPr id="8" name="Rectangle 3"/>
            <p:cNvSpPr txBox="1">
              <a:spLocks noChangeArrowheads="1"/>
            </p:cNvSpPr>
            <p:nvPr/>
          </p:nvSpPr>
          <p:spPr bwMode="auto">
            <a:xfrm>
              <a:off x="-359229" y="1981200"/>
              <a:ext cx="597625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Searches into this unbalanced search tree are O(</a:t>
              </a:r>
              <a:r>
                <a:rPr lang="en-US" i="1" dirty="0"/>
                <a:t>n</a:t>
              </a:r>
              <a:r>
                <a:rPr lang="en-US" dirty="0"/>
                <a:t>), not O(log </a:t>
              </a:r>
              <a:r>
                <a:rPr lang="en-US" i="1" dirty="0"/>
                <a:t>n</a:t>
              </a:r>
              <a:r>
                <a:rPr lang="en-US" dirty="0"/>
                <a:t>).</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030" y="4037798"/>
            <a:ext cx="2286000" cy="2286000"/>
          </a:xfrm>
          <a:prstGeom prst="rect">
            <a:avLst/>
          </a:prstGeom>
        </p:spPr>
      </p:pic>
      <p:cxnSp>
        <p:nvCxnSpPr>
          <p:cNvPr id="9" name="Straight Arrow Connector 8">
            <a:extLst>
              <a:ext uri="{FF2B5EF4-FFF2-40B4-BE49-F238E27FC236}">
                <a16:creationId xmlns:a16="http://schemas.microsoft.com/office/drawing/2014/main" id="{83754DEE-56DB-4A52-9588-9D4A42C9C634}"/>
              </a:ext>
            </a:extLst>
          </p:cNvPr>
          <p:cNvCxnSpPr>
            <a:cxnSpLocks/>
          </p:cNvCxnSpPr>
          <p:nvPr/>
        </p:nvCxnSpPr>
        <p:spPr>
          <a:xfrm flipH="1">
            <a:off x="7598232" y="4267200"/>
            <a:ext cx="685799" cy="457200"/>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D68093-5855-413F-BD0A-0E4EB8BD6F27}"/>
              </a:ext>
            </a:extLst>
          </p:cNvPr>
          <p:cNvCxnSpPr>
            <a:cxnSpLocks/>
          </p:cNvCxnSpPr>
          <p:nvPr/>
        </p:nvCxnSpPr>
        <p:spPr>
          <a:xfrm flipH="1">
            <a:off x="7369631" y="4723598"/>
            <a:ext cx="232569" cy="457200"/>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7E85E2-6C83-4E77-BA79-134CF5220414}"/>
              </a:ext>
            </a:extLst>
          </p:cNvPr>
          <p:cNvCxnSpPr>
            <a:cxnSpLocks/>
          </p:cNvCxnSpPr>
          <p:nvPr/>
        </p:nvCxnSpPr>
        <p:spPr>
          <a:xfrm>
            <a:off x="7371617" y="5179996"/>
            <a:ext cx="226615" cy="457200"/>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3622B3-F754-4564-AB32-804BC96AA94B}"/>
              </a:ext>
            </a:extLst>
          </p:cNvPr>
          <p:cNvCxnSpPr>
            <a:cxnSpLocks/>
          </p:cNvCxnSpPr>
          <p:nvPr/>
        </p:nvCxnSpPr>
        <p:spPr>
          <a:xfrm flipH="1">
            <a:off x="7367649" y="5635593"/>
            <a:ext cx="230583" cy="536207"/>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0E312A-AEB3-439A-A065-9F27953187A8}"/>
              </a:ext>
            </a:extLst>
          </p:cNvPr>
          <p:cNvCxnSpPr>
            <a:cxnSpLocks/>
          </p:cNvCxnSpPr>
          <p:nvPr/>
        </p:nvCxnSpPr>
        <p:spPr>
          <a:xfrm>
            <a:off x="8284031" y="3810803"/>
            <a:ext cx="1" cy="431093"/>
          </a:xfrm>
          <a:prstGeom prst="straightConnector1">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13BE76C7-4135-459A-9BCA-25783688BDCB}"/>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37963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500"/>
                                        <p:tgtEl>
                                          <p:spTgt spid="1843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animEffect transition="in" filter="fade">
                                      <p:cBhvr>
                                        <p:cTn id="15" dur="500"/>
                                        <p:tgtEl>
                                          <p:spTgt spid="1843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4">
                                            <p:txEl>
                                              <p:pRg st="2" end="2"/>
                                            </p:txEl>
                                          </p:spTgt>
                                        </p:tgtEl>
                                        <p:attrNameLst>
                                          <p:attrName>style.visibility</p:attrName>
                                        </p:attrNameLst>
                                      </p:cBhvr>
                                      <p:to>
                                        <p:strVal val="visible"/>
                                      </p:to>
                                    </p:set>
                                    <p:animEffect transition="in" filter="fade">
                                      <p:cBhvr>
                                        <p:cTn id="18" dur="500"/>
                                        <p:tgtEl>
                                          <p:spTgt spid="1843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4">
                                            <p:txEl>
                                              <p:pRg st="3" end="3"/>
                                            </p:txEl>
                                          </p:spTgt>
                                        </p:tgtEl>
                                        <p:attrNameLst>
                                          <p:attrName>style.visibility</p:attrName>
                                        </p:attrNameLst>
                                      </p:cBhvr>
                                      <p:to>
                                        <p:strVal val="visible"/>
                                      </p:to>
                                    </p:set>
                                    <p:animEffect transition="in" filter="fade">
                                      <p:cBhvr>
                                        <p:cTn id="21" dur="500"/>
                                        <p:tgtEl>
                                          <p:spTgt spid="1843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
          </p:nvPr>
        </p:nvSpPr>
        <p:spPr>
          <a:xfrm>
            <a:off x="566057" y="1371600"/>
            <a:ext cx="9895114" cy="731520"/>
          </a:xfrm>
        </p:spPr>
        <p:txBody>
          <a:bodyPr/>
          <a:lstStyle/>
          <a:p>
            <a:r>
              <a:rPr lang="en-US" dirty="0"/>
              <a:t>A </a:t>
            </a:r>
            <a:r>
              <a:rPr lang="en-US" b="1" dirty="0"/>
              <a:t>binary</a:t>
            </a:r>
            <a:r>
              <a:rPr lang="en-US" dirty="0"/>
              <a:t> </a:t>
            </a:r>
            <a:r>
              <a:rPr lang="en-US" b="1" dirty="0"/>
              <a:t>tree</a:t>
            </a:r>
            <a:r>
              <a:rPr lang="en-US" dirty="0"/>
              <a:t> with </a:t>
            </a:r>
            <a:r>
              <a:rPr lang="en-US" i="1" dirty="0"/>
              <a:t>n</a:t>
            </a:r>
            <a:r>
              <a:rPr lang="en-US" dirty="0"/>
              <a:t> nodes (root, leaf, and internal nodes) and of height </a:t>
            </a:r>
            <a:r>
              <a:rPr lang="en-US" i="1" dirty="0"/>
              <a:t>h</a:t>
            </a:r>
            <a:r>
              <a:rPr lang="en-US" dirty="0"/>
              <a:t> is </a:t>
            </a:r>
            <a:r>
              <a:rPr lang="en-US" b="1" dirty="0">
                <a:solidFill>
                  <a:srgbClr val="FF0000"/>
                </a:solidFill>
              </a:rPr>
              <a:t>balanced</a:t>
            </a:r>
            <a:r>
              <a:rPr lang="en-US" dirty="0"/>
              <a:t> if:</a:t>
            </a:r>
          </a:p>
        </p:txBody>
      </p:sp>
      <p:pic>
        <p:nvPicPr>
          <p:cNvPr id="19459" name="Picture 2" descr="C:\Documents and Settings\Administrator\My Documents\Koffman\PPTs\JPEGS\JWCL233_Koffman JPG files\ch09\w0225-nn.jpg"/>
          <p:cNvPicPr>
            <a:picLocks noChangeAspect="1" noChangeArrowheads="1"/>
          </p:cNvPicPr>
          <p:nvPr/>
        </p:nvPicPr>
        <p:blipFill>
          <a:blip r:embed="rId2"/>
          <a:srcRect/>
          <a:stretch>
            <a:fillRect/>
          </a:stretch>
        </p:blipFill>
        <p:spPr bwMode="auto">
          <a:xfrm>
            <a:off x="1086052" y="4953000"/>
            <a:ext cx="2513013" cy="1752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Self-Balancing Trees (38)</a:t>
            </a:r>
          </a:p>
        </p:txBody>
      </p:sp>
      <p:sp>
        <p:nvSpPr>
          <p:cNvPr id="4" name="Title 3"/>
          <p:cNvSpPr>
            <a:spLocks noGrp="1"/>
          </p:cNvSpPr>
          <p:nvPr>
            <p:ph type="title"/>
          </p:nvPr>
        </p:nvSpPr>
        <p:spPr/>
        <p:txBody>
          <a:bodyPr/>
          <a:lstStyle/>
          <a:p>
            <a:r>
              <a:rPr lang="en-US" dirty="0"/>
              <a:t>Rotation</a:t>
            </a:r>
          </a:p>
        </p:txBody>
      </p:sp>
      <p:grpSp>
        <p:nvGrpSpPr>
          <p:cNvPr id="6" name="Group 5"/>
          <p:cNvGrpSpPr/>
          <p:nvPr/>
        </p:nvGrpSpPr>
        <p:grpSpPr>
          <a:xfrm>
            <a:off x="3695700" y="4953000"/>
            <a:ext cx="2890838" cy="1752600"/>
            <a:chOff x="2933700" y="4267200"/>
            <a:chExt cx="2890838" cy="1752600"/>
          </a:xfrm>
        </p:grpSpPr>
        <p:pic>
          <p:nvPicPr>
            <p:cNvPr id="19460" name="Picture 3" descr="C:\Documents and Settings\Administrator\My Documents\Koffman\PPTs\JPEGS\JWCL233_Koffman JPG files\ch09\w0226-nn.jpg"/>
            <p:cNvPicPr>
              <a:picLocks noChangeAspect="1" noChangeArrowheads="1"/>
            </p:cNvPicPr>
            <p:nvPr/>
          </p:nvPicPr>
          <p:blipFill>
            <a:blip r:embed="rId3"/>
            <a:srcRect/>
            <a:stretch>
              <a:fillRect/>
            </a:stretch>
          </p:blipFill>
          <p:spPr bwMode="auto">
            <a:xfrm>
              <a:off x="3429000" y="4267200"/>
              <a:ext cx="2395538" cy="1752600"/>
            </a:xfrm>
            <a:prstGeom prst="rect">
              <a:avLst/>
            </a:prstGeom>
            <a:noFill/>
            <a:ln w="9525">
              <a:noFill/>
              <a:miter lim="800000"/>
              <a:headEnd/>
              <a:tailEnd/>
            </a:ln>
          </p:spPr>
        </p:pic>
        <p:sp>
          <p:nvSpPr>
            <p:cNvPr id="5" name="Right Arrow 4"/>
            <p:cNvSpPr/>
            <p:nvPr/>
          </p:nvSpPr>
          <p:spPr>
            <a:xfrm>
              <a:off x="2933700" y="5301916"/>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629400" y="5029200"/>
            <a:ext cx="3276600" cy="1371600"/>
            <a:chOff x="5867400" y="4343400"/>
            <a:chExt cx="3276600" cy="1371600"/>
          </a:xfrm>
        </p:grpSpPr>
        <p:pic>
          <p:nvPicPr>
            <p:cNvPr id="19461" name="Picture 4" descr="C:\Documents and Settings\Administrator\My Documents\Koffman\PPTs\JPEGS\JWCL233_Koffman JPG files\ch09\w0227-nn.jpg"/>
            <p:cNvPicPr>
              <a:picLocks noChangeAspect="1" noChangeArrowheads="1"/>
            </p:cNvPicPr>
            <p:nvPr/>
          </p:nvPicPr>
          <p:blipFill>
            <a:blip r:embed="rId4"/>
            <a:srcRect/>
            <a:stretch>
              <a:fillRect/>
            </a:stretch>
          </p:blipFill>
          <p:spPr bwMode="auto">
            <a:xfrm>
              <a:off x="6223000" y="4343400"/>
              <a:ext cx="2921000" cy="1371600"/>
            </a:xfrm>
            <a:prstGeom prst="rect">
              <a:avLst/>
            </a:prstGeom>
            <a:noFill/>
            <a:ln w="9525">
              <a:noFill/>
              <a:miter lim="800000"/>
              <a:headEnd/>
              <a:tailEnd/>
            </a:ln>
          </p:spPr>
        </p:pic>
        <p:sp>
          <p:nvSpPr>
            <p:cNvPr id="11" name="Right Arrow 10"/>
            <p:cNvSpPr/>
            <p:nvPr/>
          </p:nvSpPr>
          <p:spPr>
            <a:xfrm>
              <a:off x="5867400" y="5325578"/>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009D65F0-7F11-4503-B7A7-A651BEB02E3A}"/>
              </a:ext>
            </a:extLst>
          </p:cNvPr>
          <p:cNvSpPr/>
          <p:nvPr/>
        </p:nvSpPr>
        <p:spPr>
          <a:xfrm>
            <a:off x="3801323" y="2176660"/>
            <a:ext cx="2520242" cy="523220"/>
          </a:xfrm>
          <a:prstGeom prst="rect">
            <a:avLst/>
          </a:prstGeom>
        </p:spPr>
        <p:txBody>
          <a:bodyPr wrap="none">
            <a:spAutoFit/>
          </a:bodyPr>
          <a:lstStyle/>
          <a:p>
            <a:r>
              <a:rPr lang="en-US" sz="2800" dirty="0"/>
              <a:t>2</a:t>
            </a:r>
            <a:r>
              <a:rPr lang="en-US" sz="2800" baseline="30000" dirty="0"/>
              <a:t>(</a:t>
            </a:r>
            <a:r>
              <a:rPr lang="en-US" sz="2800" i="1" baseline="30000" dirty="0"/>
              <a:t>h</a:t>
            </a:r>
            <a:r>
              <a:rPr lang="en-US" sz="2800" baseline="30000" dirty="0"/>
              <a:t> − 1)</a:t>
            </a:r>
            <a:r>
              <a:rPr lang="en-US" sz="2800" dirty="0"/>
              <a:t> ≤ </a:t>
            </a:r>
            <a:r>
              <a:rPr lang="en-US" sz="2800" i="1" dirty="0"/>
              <a:t>n</a:t>
            </a:r>
            <a:r>
              <a:rPr lang="en-US" sz="2800" dirty="0"/>
              <a:t> &lt; 2</a:t>
            </a:r>
            <a:r>
              <a:rPr lang="en-US" sz="2800" i="1" baseline="30000" dirty="0"/>
              <a:t>h</a:t>
            </a:r>
            <a:r>
              <a:rPr lang="en-US" sz="2800" dirty="0"/>
              <a:t> </a:t>
            </a:r>
          </a:p>
        </p:txBody>
      </p:sp>
      <p:sp>
        <p:nvSpPr>
          <p:cNvPr id="14" name="Rectangle 3">
            <a:extLst>
              <a:ext uri="{FF2B5EF4-FFF2-40B4-BE49-F238E27FC236}">
                <a16:creationId xmlns:a16="http://schemas.microsoft.com/office/drawing/2014/main" id="{23A2B1C6-60D5-4EB9-ACDA-81DB07A7C1B6}"/>
              </a:ext>
            </a:extLst>
          </p:cNvPr>
          <p:cNvSpPr txBox="1">
            <a:spLocks noChangeArrowheads="1"/>
          </p:cNvSpPr>
          <p:nvPr/>
        </p:nvSpPr>
        <p:spPr bwMode="auto">
          <a:xfrm>
            <a:off x="566057" y="2667000"/>
            <a:ext cx="9895114" cy="2142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Otherwise, it is </a:t>
            </a:r>
            <a:r>
              <a:rPr lang="en-US" b="1" dirty="0">
                <a:solidFill>
                  <a:srgbClr val="FF0000"/>
                </a:solidFill>
              </a:rPr>
              <a:t>unbalanced</a:t>
            </a:r>
            <a:r>
              <a:rPr lang="en-US" dirty="0"/>
              <a:t>.</a:t>
            </a:r>
          </a:p>
          <a:p>
            <a:pPr lvl="1"/>
            <a:r>
              <a:rPr lang="en-US" dirty="0"/>
              <a:t>For example, a binary </a:t>
            </a:r>
            <a:r>
              <a:rPr lang="en-US" b="1" dirty="0"/>
              <a:t>tree</a:t>
            </a:r>
            <a:r>
              <a:rPr lang="en-US" dirty="0"/>
              <a:t> with height 4 can have between 8 and 15 nodes (between 1 and 8 leaf nodes) to be balanced.</a:t>
            </a:r>
          </a:p>
          <a:p>
            <a:r>
              <a:rPr lang="en-US" dirty="0"/>
              <a:t>We need an operation on a binary tree that changes the relative heights of left and right subtrees without interfering with the order of the elements.</a:t>
            </a:r>
          </a:p>
        </p:txBody>
      </p:sp>
      <p:sp>
        <p:nvSpPr>
          <p:cNvPr id="15" name="Slide Number Placeholder 4">
            <a:extLst>
              <a:ext uri="{FF2B5EF4-FFF2-40B4-BE49-F238E27FC236}">
                <a16:creationId xmlns:a16="http://schemas.microsoft.com/office/drawing/2014/main" id="{D758B500-482E-4630-A7BC-7002327213BC}"/>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14</a:t>
            </a:fld>
            <a:endParaRPr lang="en-US" dirty="0"/>
          </a:p>
        </p:txBody>
      </p:sp>
    </p:spTree>
    <p:extLst>
      <p:ext uri="{BB962C8B-B14F-4D97-AF65-F5344CB8AC3E}">
        <p14:creationId xmlns:p14="http://schemas.microsoft.com/office/powerpoint/2010/main" val="3604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
                                        </p:tgtEl>
                                        <p:attrNameLst>
                                          <p:attrName>style.visibility</p:attrName>
                                        </p:attrNameLst>
                                      </p:cBhvr>
                                      <p:to>
                                        <p:strVal val="visible"/>
                                      </p:to>
                                    </p:set>
                                    <p:animEffect transition="in" filter="fade">
                                      <p:cBhvr>
                                        <p:cTn id="27" dur="500"/>
                                        <p:tgtEl>
                                          <p:spTgt spid="194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Insert 20, 10, 40, 5, 15, then 7?</a:t>
            </a:r>
          </a:p>
        </p:txBody>
      </p:sp>
      <p:grpSp>
        <p:nvGrpSpPr>
          <p:cNvPr id="103" name="Group 102"/>
          <p:cNvGrpSpPr/>
          <p:nvPr/>
        </p:nvGrpSpPr>
        <p:grpSpPr>
          <a:xfrm>
            <a:off x="8490812" y="1295400"/>
            <a:ext cx="1491389" cy="1689774"/>
            <a:chOff x="7452861" y="1425519"/>
            <a:chExt cx="1491389" cy="1689774"/>
          </a:xfrm>
        </p:grpSpPr>
        <p:grpSp>
          <p:nvGrpSpPr>
            <p:cNvPr id="104" name="Group 103"/>
            <p:cNvGrpSpPr/>
            <p:nvPr/>
          </p:nvGrpSpPr>
          <p:grpSpPr>
            <a:xfrm>
              <a:off x="7580671" y="1551878"/>
              <a:ext cx="1363579" cy="1563415"/>
              <a:chOff x="1905000" y="838200"/>
              <a:chExt cx="1668379" cy="2010103"/>
            </a:xfrm>
          </p:grpSpPr>
          <p:cxnSp>
            <p:nvCxnSpPr>
              <p:cNvPr id="108" name="Straight Connector 107"/>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2494725" y="161651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20</a:t>
                </a:r>
              </a:p>
            </p:txBody>
          </p:sp>
          <p:sp>
            <p:nvSpPr>
              <p:cNvPr id="111" name="Oval 110"/>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10</a:t>
                </a:r>
              </a:p>
            </p:txBody>
          </p:sp>
          <p:sp>
            <p:nvSpPr>
              <p:cNvPr id="112" name="Oval 111"/>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40</a:t>
                </a:r>
              </a:p>
            </p:txBody>
          </p:sp>
          <p:sp>
            <p:nvSpPr>
              <p:cNvPr id="113" name="Oval 112"/>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5</a:t>
                </a:r>
              </a:p>
            </p:txBody>
          </p:sp>
          <p:sp>
            <p:nvSpPr>
              <p:cNvPr id="114" name="Oval 113"/>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15</a:t>
                </a:r>
              </a:p>
            </p:txBody>
          </p:sp>
          <p:sp>
            <p:nvSpPr>
              <p:cNvPr id="115" name="Oval 114"/>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7</a:t>
                </a:r>
              </a:p>
            </p:txBody>
          </p:sp>
          <p:cxnSp>
            <p:nvCxnSpPr>
              <p:cNvPr id="128" name="Straight Connector 127"/>
              <p:cNvCxnSpPr>
                <a:stCxn id="110" idx="3"/>
                <a:endCxn id="111" idx="7"/>
              </p:cNvCxnSpPr>
              <p:nvPr/>
            </p:nvCxnSpPr>
            <p:spPr>
              <a:xfrm flipH="1">
                <a:off x="2546163" y="1098363"/>
                <a:ext cx="275764" cy="394074"/>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13"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452861" y="1425519"/>
              <a:ext cx="840739" cy="215444"/>
              <a:chOff x="7101739" y="3660608"/>
              <a:chExt cx="840739" cy="215444"/>
            </a:xfrm>
          </p:grpSpPr>
          <p:cxnSp>
            <p:nvCxnSpPr>
              <p:cNvPr id="106" name="Straight Connector 105"/>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sp>
        <p:nvSpPr>
          <p:cNvPr id="60" name="Speech Bubble: Rectangle with Corners Rounded 59">
            <a:extLst>
              <a:ext uri="{FF2B5EF4-FFF2-40B4-BE49-F238E27FC236}">
                <a16:creationId xmlns:a16="http://schemas.microsoft.com/office/drawing/2014/main" id="{E9669EF6-2275-4EB8-8C19-D1E66B18851D}"/>
              </a:ext>
            </a:extLst>
          </p:cNvPr>
          <p:cNvSpPr/>
          <p:nvPr/>
        </p:nvSpPr>
        <p:spPr>
          <a:xfrm>
            <a:off x="5567792" y="4318496"/>
            <a:ext cx="3198480" cy="1091062"/>
          </a:xfrm>
          <a:prstGeom prst="wedgeRoundRectCallout">
            <a:avLst>
              <a:gd name="adj1" fmla="val -65689"/>
              <a:gd name="adj2" fmla="val -197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Node 20 is out of balance!</a:t>
            </a:r>
          </a:p>
          <a:p>
            <a:pPr algn="ctr"/>
            <a:r>
              <a:rPr lang="en-US" b="1" dirty="0" err="1"/>
              <a:t>BalanceFactor</a:t>
            </a:r>
            <a:r>
              <a:rPr lang="en-US" b="1" dirty="0"/>
              <a:t> = -2</a:t>
            </a:r>
          </a:p>
          <a:p>
            <a:pPr algn="ctr"/>
            <a:r>
              <a:rPr lang="en-US" b="1" dirty="0"/>
              <a:t>Right rotate around 20</a:t>
            </a:r>
          </a:p>
        </p:txBody>
      </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cxnSp>
          <p:nvCxnSpPr>
            <p:cNvPr id="59" name="Curved Connector 87">
              <a:extLst>
                <a:ext uri="{FF2B5EF4-FFF2-40B4-BE49-F238E27FC236}">
                  <a16:creationId xmlns:a16="http://schemas.microsoft.com/office/drawing/2014/main" id="{E900861D-C20D-4B39-B0B1-D7F4BC574C85}"/>
                </a:ext>
              </a:extLst>
            </p:cNvPr>
            <p:cNvCxnSpPr>
              <a:cxnSpLocks noChangeShapeType="1"/>
              <a:stCxn id="58" idx="3"/>
            </p:cNvCxnSpPr>
            <p:nvPr/>
          </p:nvCxnSpPr>
          <p:spPr bwMode="auto">
            <a:xfrm>
              <a:off x="3480760" y="1599109"/>
              <a:ext cx="463550" cy="20637"/>
            </a:xfrm>
            <a:prstGeom prst="curvedConnector3">
              <a:avLst>
                <a:gd name="adj1" fmla="val 50000"/>
              </a:avLst>
            </a:prstGeom>
            <a:noFill/>
            <a:ln w="38100" algn="ctr">
              <a:solidFill>
                <a:schemeClr val="accent1"/>
              </a:solidFill>
              <a:round/>
              <a:headEnd/>
              <a:tailEnd type="arrow" w="med" len="med"/>
            </a:ln>
          </p:spPr>
        </p:cxn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861342-DD4D-4AD9-9788-3E6384389476}"/>
                </a:ext>
              </a:extLst>
            </p:cNvPr>
            <p:cNvSpPr/>
            <p:nvPr/>
          </p:nvSpPr>
          <p:spPr bwMode="auto">
            <a:xfrm>
              <a:off x="2930651" y="2772270"/>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cxnSp>
          <p:nvCxnSpPr>
            <p:cNvPr id="97" name="Curved Connector 6">
              <a:extLst>
                <a:ext uri="{FF2B5EF4-FFF2-40B4-BE49-F238E27FC236}">
                  <a16:creationId xmlns:a16="http://schemas.microsoft.com/office/drawing/2014/main" id="{AC6D95C7-4C21-4863-9CEB-75AE8040C871}"/>
                </a:ext>
              </a:extLst>
            </p:cNvPr>
            <p:cNvCxnSpPr>
              <a:cxnSpLocks noChangeShapeType="1"/>
            </p:cNvCxnSpPr>
            <p:nvPr/>
          </p:nvCxnSpPr>
          <p:spPr bwMode="auto">
            <a:xfrm rot="10800000" flipV="1">
              <a:off x="3563038" y="1995939"/>
              <a:ext cx="718460" cy="255136"/>
            </a:xfrm>
            <a:prstGeom prst="curvedConnector3">
              <a:avLst>
                <a:gd name="adj1" fmla="val 50000"/>
              </a:avLst>
            </a:prstGeom>
            <a:noFill/>
            <a:ln w="38100" algn="ctr">
              <a:solidFill>
                <a:schemeClr val="accent1"/>
              </a:solidFill>
              <a:round/>
              <a:headEnd type="oval"/>
              <a:tailEnd type="arrow" w="med" len="med"/>
            </a:ln>
          </p:spPr>
        </p:cxnSp>
      </p:grpSp>
      <p:grpSp>
        <p:nvGrpSpPr>
          <p:cNvPr id="19" name="Group 18">
            <a:extLst>
              <a:ext uri="{FF2B5EF4-FFF2-40B4-BE49-F238E27FC236}">
                <a16:creationId xmlns:a16="http://schemas.microsoft.com/office/drawing/2014/main" id="{587E0D08-D70B-48BA-9947-501618663A48}"/>
              </a:ext>
            </a:extLst>
          </p:cNvPr>
          <p:cNvGrpSpPr/>
          <p:nvPr/>
        </p:nvGrpSpPr>
        <p:grpSpPr>
          <a:xfrm>
            <a:off x="2913463" y="2811957"/>
            <a:ext cx="1983347" cy="1890713"/>
            <a:chOff x="2913463" y="2811957"/>
            <a:chExt cx="1983347" cy="1890713"/>
          </a:xfrm>
        </p:grpSpPr>
        <p:grpSp>
          <p:nvGrpSpPr>
            <p:cNvPr id="85" name="Group 61"/>
            <p:cNvGrpSpPr>
              <a:grpSpLocks/>
            </p:cNvGrpSpPr>
            <p:nvPr/>
          </p:nvGrpSpPr>
          <p:grpSpPr bwMode="auto">
            <a:xfrm>
              <a:off x="3296610" y="3483470"/>
              <a:ext cx="1600200" cy="1219200"/>
              <a:chOff x="1752600" y="1828800"/>
              <a:chExt cx="1600200" cy="1219200"/>
            </a:xfrm>
          </p:grpSpPr>
          <p:sp>
            <p:nvSpPr>
              <p:cNvPr id="86" name="Rectangle 85"/>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87" name="Rectangle 8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8" name="Rectangle 87"/>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0" name="Rectangle 89"/>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8" name="Rectangle 77">
              <a:extLst>
                <a:ext uri="{FF2B5EF4-FFF2-40B4-BE49-F238E27FC236}">
                  <a16:creationId xmlns:a16="http://schemas.microsoft.com/office/drawing/2014/main" id="{7F38B609-F550-49B4-8126-04B098666C65}"/>
                </a:ext>
              </a:extLst>
            </p:cNvPr>
            <p:cNvSpPr/>
            <p:nvPr/>
          </p:nvSpPr>
          <p:spPr>
            <a:xfrm>
              <a:off x="2913463" y="281195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Curved Connector 98"/>
            <p:cNvCxnSpPr>
              <a:cxnSpLocks/>
              <a:endCxn id="90" idx="0"/>
            </p:cNvCxnSpPr>
            <p:nvPr/>
          </p:nvCxnSpPr>
          <p:spPr>
            <a:xfrm>
              <a:off x="3107237" y="2868540"/>
              <a:ext cx="989473" cy="614930"/>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135AA36-D45C-4AF0-A0D1-6D02B851222E}"/>
              </a:ext>
            </a:extLst>
          </p:cNvPr>
          <p:cNvGrpSpPr/>
          <p:nvPr/>
        </p:nvGrpSpPr>
        <p:grpSpPr>
          <a:xfrm>
            <a:off x="642310" y="2593222"/>
            <a:ext cx="1837126" cy="2109448"/>
            <a:chOff x="642310" y="2593222"/>
            <a:chExt cx="1837126" cy="2109448"/>
          </a:xfrm>
        </p:grpSpPr>
        <p:grpSp>
          <p:nvGrpSpPr>
            <p:cNvPr id="9" name="Group 8">
              <a:extLst>
                <a:ext uri="{FF2B5EF4-FFF2-40B4-BE49-F238E27FC236}">
                  <a16:creationId xmlns:a16="http://schemas.microsoft.com/office/drawing/2014/main" id="{477B55C5-E799-48D6-8713-A428C156912B}"/>
                </a:ext>
              </a:extLst>
            </p:cNvPr>
            <p:cNvGrpSpPr/>
            <p:nvPr/>
          </p:nvGrpSpPr>
          <p:grpSpPr>
            <a:xfrm>
              <a:off x="642310" y="2593222"/>
              <a:ext cx="1837126" cy="2109448"/>
              <a:chOff x="642310" y="2593222"/>
              <a:chExt cx="1837126" cy="2109448"/>
            </a:xfrm>
          </p:grpSpPr>
          <p:grpSp>
            <p:nvGrpSpPr>
              <p:cNvPr id="77" name="Group 56"/>
              <p:cNvGrpSpPr>
                <a:grpSpLocks/>
              </p:cNvGrpSpPr>
              <p:nvPr/>
            </p:nvGrpSpPr>
            <p:grpSpPr bwMode="auto">
              <a:xfrm>
                <a:off x="642310" y="3483470"/>
                <a:ext cx="1600200" cy="1219200"/>
                <a:chOff x="1752600" y="1828800"/>
                <a:chExt cx="1600200" cy="1219200"/>
              </a:xfrm>
            </p:grpSpPr>
            <p:sp>
              <p:nvSpPr>
                <p:cNvPr id="79" name="Rectangle 78"/>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81" name="Rectangle 80"/>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3" name="Rectangle 82"/>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4" name="Rectangle 83"/>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0" name="Rectangle 69">
                <a:extLst>
                  <a:ext uri="{FF2B5EF4-FFF2-40B4-BE49-F238E27FC236}">
                    <a16:creationId xmlns:a16="http://schemas.microsoft.com/office/drawing/2014/main" id="{3CEF6229-DD26-43C1-BBC0-99019B48B921}"/>
                  </a:ext>
                </a:extLst>
              </p:cNvPr>
              <p:cNvSpPr/>
              <p:nvPr/>
            </p:nvSpPr>
            <p:spPr bwMode="auto">
              <a:xfrm>
                <a:off x="1597350" y="418965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1" name="Rectangle 70">
                <a:extLst>
                  <a:ext uri="{FF2B5EF4-FFF2-40B4-BE49-F238E27FC236}">
                    <a16:creationId xmlns:a16="http://schemas.microsoft.com/office/drawing/2014/main" id="{DA7788C6-E34C-4D13-ACD4-C536DA836B4D}"/>
                  </a:ext>
                </a:extLst>
              </p:cNvPr>
              <p:cNvSpPr/>
              <p:nvPr/>
            </p:nvSpPr>
            <p:spPr>
              <a:xfrm>
                <a:off x="2115914" y="25932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urved Connector 96">
              <a:extLst>
                <a:ext uri="{FF2B5EF4-FFF2-40B4-BE49-F238E27FC236}">
                  <a16:creationId xmlns:a16="http://schemas.microsoft.com/office/drawing/2014/main" id="{5EF8F5EA-C90C-488D-8A71-058C34F65E1E}"/>
                </a:ext>
              </a:extLst>
            </p:cNvPr>
            <p:cNvCxnSpPr>
              <a:cxnSpLocks/>
              <a:endCxn id="84" idx="0"/>
            </p:cNvCxnSpPr>
            <p:nvPr/>
          </p:nvCxnSpPr>
          <p:spPr>
            <a:xfrm rot="10800000" flipV="1">
              <a:off x="1442411" y="2648444"/>
              <a:ext cx="839751" cy="835026"/>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90DC891-0182-44DD-9384-77722BF06CBD}"/>
              </a:ext>
            </a:extLst>
          </p:cNvPr>
          <p:cNvGrpSpPr/>
          <p:nvPr/>
        </p:nvGrpSpPr>
        <p:grpSpPr>
          <a:xfrm>
            <a:off x="1597350" y="4236512"/>
            <a:ext cx="1965960" cy="1952058"/>
            <a:chOff x="1597350" y="4226987"/>
            <a:chExt cx="1965960" cy="1952058"/>
          </a:xfrm>
        </p:grpSpPr>
        <p:grpSp>
          <p:nvGrpSpPr>
            <p:cNvPr id="12" name="Group 11">
              <a:extLst>
                <a:ext uri="{FF2B5EF4-FFF2-40B4-BE49-F238E27FC236}">
                  <a16:creationId xmlns:a16="http://schemas.microsoft.com/office/drawing/2014/main" id="{E5EC539A-9643-4783-B787-6B6EB9F4CF33}"/>
                </a:ext>
              </a:extLst>
            </p:cNvPr>
            <p:cNvGrpSpPr/>
            <p:nvPr/>
          </p:nvGrpSpPr>
          <p:grpSpPr>
            <a:xfrm>
              <a:off x="1597350" y="4226987"/>
              <a:ext cx="1965960" cy="1952058"/>
              <a:chOff x="1597350" y="4226987"/>
              <a:chExt cx="1965960" cy="1952058"/>
            </a:xfrm>
          </p:grpSpPr>
          <p:grpSp>
            <p:nvGrpSpPr>
              <p:cNvPr id="91" name="Group 66"/>
              <p:cNvGrpSpPr>
                <a:grpSpLocks/>
              </p:cNvGrpSpPr>
              <p:nvPr/>
            </p:nvGrpSpPr>
            <p:grpSpPr bwMode="auto">
              <a:xfrm>
                <a:off x="1963110" y="4959845"/>
                <a:ext cx="1600200" cy="1219200"/>
                <a:chOff x="1752600" y="1828800"/>
                <a:chExt cx="1600200" cy="1219200"/>
              </a:xfrm>
            </p:grpSpPr>
            <p:sp>
              <p:nvSpPr>
                <p:cNvPr id="92" name="Rectangle 9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93" name="Rectangle 92"/>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4" name="Rectangle 93"/>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5" name="Rectangle 94"/>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sz="1600" b="1" dirty="0">
                    <a:latin typeface="Courier New" pitchFamily="49" charset="0"/>
                    <a:cs typeface="Courier New" pitchFamily="49" charset="0"/>
                  </a:endParaRPr>
                </a:p>
              </p:txBody>
            </p:sp>
          </p:grpSp>
          <p:sp>
            <p:nvSpPr>
              <p:cNvPr id="82" name="Rectangle 81">
                <a:extLst>
                  <a:ext uri="{FF2B5EF4-FFF2-40B4-BE49-F238E27FC236}">
                    <a16:creationId xmlns:a16="http://schemas.microsoft.com/office/drawing/2014/main" id="{6D4942C5-013A-433D-8493-580F49DB1705}"/>
                  </a:ext>
                </a:extLst>
              </p:cNvPr>
              <p:cNvSpPr/>
              <p:nvPr/>
            </p:nvSpPr>
            <p:spPr>
              <a:xfrm>
                <a:off x="1597350" y="422698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Curved Connector 79">
              <a:extLst>
                <a:ext uri="{FF2B5EF4-FFF2-40B4-BE49-F238E27FC236}">
                  <a16:creationId xmlns:a16="http://schemas.microsoft.com/office/drawing/2014/main" id="{CA8113AE-77E5-4836-8A35-E34AED4FF4DC}"/>
                </a:ext>
              </a:extLst>
            </p:cNvPr>
            <p:cNvCxnSpPr>
              <a:cxnSpLocks/>
            </p:cNvCxnSpPr>
            <p:nvPr/>
          </p:nvCxnSpPr>
          <p:spPr>
            <a:xfrm>
              <a:off x="1803775" y="4274046"/>
              <a:ext cx="893657" cy="676275"/>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116" name="Slide Number Placeholder 4">
            <a:extLst>
              <a:ext uri="{FF2B5EF4-FFF2-40B4-BE49-F238E27FC236}">
                <a16:creationId xmlns:a16="http://schemas.microsoft.com/office/drawing/2014/main" id="{A8602945-5BB5-42D2-A905-8EFBF522C3B8}"/>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15</a:t>
            </a:fld>
            <a:endParaRPr lang="en-US" dirty="0"/>
          </a:p>
        </p:txBody>
      </p:sp>
    </p:spTree>
    <p:extLst>
      <p:ext uri="{BB962C8B-B14F-4D97-AF65-F5344CB8AC3E}">
        <p14:creationId xmlns:p14="http://schemas.microsoft.com/office/powerpoint/2010/main" val="33452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103" name="Group 102"/>
          <p:cNvGrpSpPr/>
          <p:nvPr/>
        </p:nvGrpSpPr>
        <p:grpSpPr>
          <a:xfrm>
            <a:off x="8490812" y="1295400"/>
            <a:ext cx="1491389" cy="1689774"/>
            <a:chOff x="7452861" y="1425519"/>
            <a:chExt cx="1491389" cy="1689774"/>
          </a:xfrm>
        </p:grpSpPr>
        <p:grpSp>
          <p:nvGrpSpPr>
            <p:cNvPr id="104" name="Group 103"/>
            <p:cNvGrpSpPr/>
            <p:nvPr/>
          </p:nvGrpSpPr>
          <p:grpSpPr>
            <a:xfrm>
              <a:off x="7580671" y="1551878"/>
              <a:ext cx="1363579" cy="1563415"/>
              <a:chOff x="1905000" y="838200"/>
              <a:chExt cx="1668379" cy="2010103"/>
            </a:xfrm>
          </p:grpSpPr>
          <p:cxnSp>
            <p:nvCxnSpPr>
              <p:cNvPr id="108" name="Straight Connector 107"/>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2494725" y="161651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20</a:t>
                </a:r>
              </a:p>
            </p:txBody>
          </p:sp>
          <p:sp>
            <p:nvSpPr>
              <p:cNvPr id="111" name="Oval 110"/>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10</a:t>
                </a:r>
              </a:p>
            </p:txBody>
          </p:sp>
          <p:sp>
            <p:nvSpPr>
              <p:cNvPr id="112" name="Oval 111"/>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40</a:t>
                </a:r>
              </a:p>
            </p:txBody>
          </p:sp>
          <p:sp>
            <p:nvSpPr>
              <p:cNvPr id="113" name="Oval 112"/>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5</a:t>
                </a:r>
              </a:p>
            </p:txBody>
          </p:sp>
          <p:sp>
            <p:nvSpPr>
              <p:cNvPr id="114" name="Oval 113"/>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15</a:t>
                </a:r>
              </a:p>
            </p:txBody>
          </p:sp>
          <p:sp>
            <p:nvSpPr>
              <p:cNvPr id="115" name="Oval 114"/>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7</a:t>
                </a:r>
              </a:p>
            </p:txBody>
          </p:sp>
          <p:cxnSp>
            <p:nvCxnSpPr>
              <p:cNvPr id="128" name="Straight Connector 127"/>
              <p:cNvCxnSpPr>
                <a:stCxn id="110" idx="3"/>
                <a:endCxn id="111" idx="7"/>
              </p:cNvCxnSpPr>
              <p:nvPr/>
            </p:nvCxnSpPr>
            <p:spPr>
              <a:xfrm flipH="1">
                <a:off x="2546163" y="1098363"/>
                <a:ext cx="275764" cy="394074"/>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13"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452861" y="1425519"/>
              <a:ext cx="840739" cy="215444"/>
              <a:chOff x="7101739" y="3660608"/>
              <a:chExt cx="840739" cy="215444"/>
            </a:xfrm>
          </p:grpSpPr>
          <p:cxnSp>
            <p:nvCxnSpPr>
              <p:cNvPr id="106" name="Straight Connector 105"/>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cxnSp>
          <p:nvCxnSpPr>
            <p:cNvPr id="59" name="Curved Connector 87">
              <a:extLst>
                <a:ext uri="{FF2B5EF4-FFF2-40B4-BE49-F238E27FC236}">
                  <a16:creationId xmlns:a16="http://schemas.microsoft.com/office/drawing/2014/main" id="{E900861D-C20D-4B39-B0B1-D7F4BC574C85}"/>
                </a:ext>
              </a:extLst>
            </p:cNvPr>
            <p:cNvCxnSpPr>
              <a:cxnSpLocks noChangeShapeType="1"/>
              <a:stCxn id="58" idx="3"/>
            </p:cNvCxnSpPr>
            <p:nvPr/>
          </p:nvCxnSpPr>
          <p:spPr bwMode="auto">
            <a:xfrm>
              <a:off x="3480760" y="1599109"/>
              <a:ext cx="463550" cy="20637"/>
            </a:xfrm>
            <a:prstGeom prst="curvedConnector3">
              <a:avLst>
                <a:gd name="adj1" fmla="val 50000"/>
              </a:avLst>
            </a:prstGeom>
            <a:noFill/>
            <a:ln w="38100" algn="ctr">
              <a:solidFill>
                <a:schemeClr val="accent1"/>
              </a:solidFill>
              <a:round/>
              <a:headEnd/>
              <a:tailEnd type="arrow" w="med" len="med"/>
            </a:ln>
          </p:spPr>
        </p:cxn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861342-DD4D-4AD9-9788-3E6384389476}"/>
                </a:ext>
              </a:extLst>
            </p:cNvPr>
            <p:cNvSpPr/>
            <p:nvPr/>
          </p:nvSpPr>
          <p:spPr bwMode="auto">
            <a:xfrm>
              <a:off x="2930651" y="2772270"/>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cxnSp>
          <p:nvCxnSpPr>
            <p:cNvPr id="97" name="Curved Connector 6">
              <a:extLst>
                <a:ext uri="{FF2B5EF4-FFF2-40B4-BE49-F238E27FC236}">
                  <a16:creationId xmlns:a16="http://schemas.microsoft.com/office/drawing/2014/main" id="{AC6D95C7-4C21-4863-9CEB-75AE8040C871}"/>
                </a:ext>
              </a:extLst>
            </p:cNvPr>
            <p:cNvCxnSpPr>
              <a:cxnSpLocks noChangeShapeType="1"/>
            </p:cNvCxnSpPr>
            <p:nvPr/>
          </p:nvCxnSpPr>
          <p:spPr bwMode="auto">
            <a:xfrm rot="10800000" flipV="1">
              <a:off x="3563038" y="1995939"/>
              <a:ext cx="718460" cy="255136"/>
            </a:xfrm>
            <a:prstGeom prst="curvedConnector3">
              <a:avLst>
                <a:gd name="adj1" fmla="val 50000"/>
              </a:avLst>
            </a:prstGeom>
            <a:noFill/>
            <a:ln w="38100" algn="ctr">
              <a:solidFill>
                <a:schemeClr val="accent1"/>
              </a:solidFill>
              <a:round/>
              <a:headEnd type="oval"/>
              <a:tailEnd type="arrow" w="med" len="med"/>
            </a:ln>
          </p:spPr>
        </p:cxnSp>
      </p:grpSp>
      <p:grpSp>
        <p:nvGrpSpPr>
          <p:cNvPr id="19" name="Group 18">
            <a:extLst>
              <a:ext uri="{FF2B5EF4-FFF2-40B4-BE49-F238E27FC236}">
                <a16:creationId xmlns:a16="http://schemas.microsoft.com/office/drawing/2014/main" id="{587E0D08-D70B-48BA-9947-501618663A48}"/>
              </a:ext>
            </a:extLst>
          </p:cNvPr>
          <p:cNvGrpSpPr/>
          <p:nvPr/>
        </p:nvGrpSpPr>
        <p:grpSpPr>
          <a:xfrm>
            <a:off x="2913463" y="2811957"/>
            <a:ext cx="1983347" cy="1890713"/>
            <a:chOff x="2913463" y="2811957"/>
            <a:chExt cx="1983347" cy="1890713"/>
          </a:xfrm>
        </p:grpSpPr>
        <p:grpSp>
          <p:nvGrpSpPr>
            <p:cNvPr id="85" name="Group 61"/>
            <p:cNvGrpSpPr>
              <a:grpSpLocks/>
            </p:cNvGrpSpPr>
            <p:nvPr/>
          </p:nvGrpSpPr>
          <p:grpSpPr bwMode="auto">
            <a:xfrm>
              <a:off x="3296610" y="3483470"/>
              <a:ext cx="1600200" cy="1219200"/>
              <a:chOff x="1752600" y="1828800"/>
              <a:chExt cx="1600200" cy="1219200"/>
            </a:xfrm>
          </p:grpSpPr>
          <p:sp>
            <p:nvSpPr>
              <p:cNvPr id="86" name="Rectangle 85"/>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87" name="Rectangle 8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8" name="Rectangle 87"/>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0" name="Rectangle 89"/>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8" name="Rectangle 77">
              <a:extLst>
                <a:ext uri="{FF2B5EF4-FFF2-40B4-BE49-F238E27FC236}">
                  <a16:creationId xmlns:a16="http://schemas.microsoft.com/office/drawing/2014/main" id="{7F38B609-F550-49B4-8126-04B098666C65}"/>
                </a:ext>
              </a:extLst>
            </p:cNvPr>
            <p:cNvSpPr/>
            <p:nvPr/>
          </p:nvSpPr>
          <p:spPr>
            <a:xfrm>
              <a:off x="2913463" y="281195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Curved Connector 98"/>
            <p:cNvCxnSpPr>
              <a:cxnSpLocks/>
              <a:endCxn id="90" idx="0"/>
            </p:cNvCxnSpPr>
            <p:nvPr/>
          </p:nvCxnSpPr>
          <p:spPr>
            <a:xfrm>
              <a:off x="3107237" y="2868540"/>
              <a:ext cx="989473" cy="614930"/>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135AA36-D45C-4AF0-A0D1-6D02B851222E}"/>
              </a:ext>
            </a:extLst>
          </p:cNvPr>
          <p:cNvGrpSpPr/>
          <p:nvPr/>
        </p:nvGrpSpPr>
        <p:grpSpPr>
          <a:xfrm>
            <a:off x="642310" y="2593222"/>
            <a:ext cx="1837126" cy="2109448"/>
            <a:chOff x="642310" y="2593222"/>
            <a:chExt cx="1837126" cy="2109448"/>
          </a:xfrm>
        </p:grpSpPr>
        <p:grpSp>
          <p:nvGrpSpPr>
            <p:cNvPr id="9" name="Group 8">
              <a:extLst>
                <a:ext uri="{FF2B5EF4-FFF2-40B4-BE49-F238E27FC236}">
                  <a16:creationId xmlns:a16="http://schemas.microsoft.com/office/drawing/2014/main" id="{477B55C5-E799-48D6-8713-A428C156912B}"/>
                </a:ext>
              </a:extLst>
            </p:cNvPr>
            <p:cNvGrpSpPr/>
            <p:nvPr/>
          </p:nvGrpSpPr>
          <p:grpSpPr>
            <a:xfrm>
              <a:off x="642310" y="2593222"/>
              <a:ext cx="1837126" cy="2109448"/>
              <a:chOff x="642310" y="2593222"/>
              <a:chExt cx="1837126" cy="2109448"/>
            </a:xfrm>
          </p:grpSpPr>
          <p:grpSp>
            <p:nvGrpSpPr>
              <p:cNvPr id="77" name="Group 56"/>
              <p:cNvGrpSpPr>
                <a:grpSpLocks/>
              </p:cNvGrpSpPr>
              <p:nvPr/>
            </p:nvGrpSpPr>
            <p:grpSpPr bwMode="auto">
              <a:xfrm>
                <a:off x="642310" y="3483470"/>
                <a:ext cx="1600200" cy="1219200"/>
                <a:chOff x="1752600" y="1828800"/>
                <a:chExt cx="1600200" cy="1219200"/>
              </a:xfrm>
            </p:grpSpPr>
            <p:sp>
              <p:nvSpPr>
                <p:cNvPr id="79" name="Rectangle 78"/>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81" name="Rectangle 80"/>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3" name="Rectangle 82"/>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4" name="Rectangle 83"/>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0" name="Rectangle 69">
                <a:extLst>
                  <a:ext uri="{FF2B5EF4-FFF2-40B4-BE49-F238E27FC236}">
                    <a16:creationId xmlns:a16="http://schemas.microsoft.com/office/drawing/2014/main" id="{3CEF6229-DD26-43C1-BBC0-99019B48B921}"/>
                  </a:ext>
                </a:extLst>
              </p:cNvPr>
              <p:cNvSpPr/>
              <p:nvPr/>
            </p:nvSpPr>
            <p:spPr bwMode="auto">
              <a:xfrm>
                <a:off x="1597350" y="418965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1" name="Rectangle 70">
                <a:extLst>
                  <a:ext uri="{FF2B5EF4-FFF2-40B4-BE49-F238E27FC236}">
                    <a16:creationId xmlns:a16="http://schemas.microsoft.com/office/drawing/2014/main" id="{DA7788C6-E34C-4D13-ACD4-C536DA836B4D}"/>
                  </a:ext>
                </a:extLst>
              </p:cNvPr>
              <p:cNvSpPr/>
              <p:nvPr/>
            </p:nvSpPr>
            <p:spPr>
              <a:xfrm>
                <a:off x="2115914" y="25932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urved Connector 96">
              <a:extLst>
                <a:ext uri="{FF2B5EF4-FFF2-40B4-BE49-F238E27FC236}">
                  <a16:creationId xmlns:a16="http://schemas.microsoft.com/office/drawing/2014/main" id="{5EF8F5EA-C90C-488D-8A71-058C34F65E1E}"/>
                </a:ext>
              </a:extLst>
            </p:cNvPr>
            <p:cNvCxnSpPr>
              <a:cxnSpLocks/>
              <a:endCxn id="84" idx="0"/>
            </p:cNvCxnSpPr>
            <p:nvPr/>
          </p:nvCxnSpPr>
          <p:spPr>
            <a:xfrm rot="10800000" flipV="1">
              <a:off x="1442411" y="2648444"/>
              <a:ext cx="839751" cy="835026"/>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9959EF98-82E0-4600-96E0-01A6E78BCB5E}"/>
              </a:ext>
            </a:extLst>
          </p:cNvPr>
          <p:cNvSpPr/>
          <p:nvPr/>
        </p:nvSpPr>
        <p:spPr>
          <a:xfrm>
            <a:off x="685359" y="1542071"/>
            <a:ext cx="679450" cy="2857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latin typeface="Courier New" pitchFamily="49" charset="0"/>
                <a:cs typeface="Courier New" pitchFamily="49" charset="0"/>
              </a:rPr>
              <a:t>temp</a:t>
            </a:r>
          </a:p>
        </p:txBody>
      </p:sp>
      <p:cxnSp>
        <p:nvCxnSpPr>
          <p:cNvPr id="98" name="Curved Connector 42">
            <a:extLst>
              <a:ext uri="{FF2B5EF4-FFF2-40B4-BE49-F238E27FC236}">
                <a16:creationId xmlns:a16="http://schemas.microsoft.com/office/drawing/2014/main" id="{C7A7A1B8-3DD5-44FE-B23C-CDF870A91186}"/>
              </a:ext>
            </a:extLst>
          </p:cNvPr>
          <p:cNvCxnSpPr>
            <a:stCxn id="96" idx="3"/>
          </p:cNvCxnSpPr>
          <p:nvPr/>
        </p:nvCxnSpPr>
        <p:spPr>
          <a:xfrm>
            <a:off x="1364809" y="1684946"/>
            <a:ext cx="592325" cy="573547"/>
          </a:xfrm>
          <a:prstGeom prst="curvedConnector3">
            <a:avLst>
              <a:gd name="adj1" fmla="val 4816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AD19AF7-338A-4BD6-B274-191DCF64AEDE}"/>
              </a:ext>
            </a:extLst>
          </p:cNvPr>
          <p:cNvGrpSpPr/>
          <p:nvPr/>
        </p:nvGrpSpPr>
        <p:grpSpPr>
          <a:xfrm>
            <a:off x="8112059" y="1759006"/>
            <a:ext cx="840739" cy="215444"/>
            <a:chOff x="7101739" y="3660608"/>
            <a:chExt cx="840739" cy="215444"/>
          </a:xfrm>
        </p:grpSpPr>
        <p:cxnSp>
          <p:nvCxnSpPr>
            <p:cNvPr id="102" name="Straight Connector 101">
              <a:extLst>
                <a:ext uri="{FF2B5EF4-FFF2-40B4-BE49-F238E27FC236}">
                  <a16:creationId xmlns:a16="http://schemas.microsoft.com/office/drawing/2014/main" id="{568BCFB6-DEE9-457F-9AD0-C299F36785DC}"/>
                </a:ext>
              </a:extLst>
            </p:cNvPr>
            <p:cNvCxnSpPr/>
            <p:nvPr/>
          </p:nvCxnSpPr>
          <p:spPr>
            <a:xfrm flipH="1" flipV="1">
              <a:off x="7580672" y="3765506"/>
              <a:ext cx="361806" cy="92119"/>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0022DAF-C0F0-4C69-B6D8-4F81A910E49E}"/>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temp</a:t>
              </a:r>
            </a:p>
          </p:txBody>
        </p:sp>
      </p:grpSp>
      <p:sp>
        <p:nvSpPr>
          <p:cNvPr id="117" name="TextBox 3">
            <a:extLst>
              <a:ext uri="{FF2B5EF4-FFF2-40B4-BE49-F238E27FC236}">
                <a16:creationId xmlns:a16="http://schemas.microsoft.com/office/drawing/2014/main" id="{BE4235E8-634A-416D-95C6-FB56626449CB}"/>
              </a:ext>
            </a:extLst>
          </p:cNvPr>
          <p:cNvSpPr txBox="1">
            <a:spLocks noChangeArrowheads="1"/>
          </p:cNvSpPr>
          <p:nvPr/>
        </p:nvSpPr>
        <p:spPr bwMode="auto">
          <a:xfrm>
            <a:off x="5400412" y="5189615"/>
            <a:ext cx="5267398" cy="646331"/>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p:txBody>
      </p:sp>
      <p:grpSp>
        <p:nvGrpSpPr>
          <p:cNvPr id="118" name="Group 117">
            <a:extLst>
              <a:ext uri="{FF2B5EF4-FFF2-40B4-BE49-F238E27FC236}">
                <a16:creationId xmlns:a16="http://schemas.microsoft.com/office/drawing/2014/main" id="{B881319E-40E7-4380-BD05-720AC1DBC5AF}"/>
              </a:ext>
            </a:extLst>
          </p:cNvPr>
          <p:cNvGrpSpPr/>
          <p:nvPr/>
        </p:nvGrpSpPr>
        <p:grpSpPr>
          <a:xfrm>
            <a:off x="1597350" y="4236512"/>
            <a:ext cx="1965960" cy="1952058"/>
            <a:chOff x="1597350" y="4226987"/>
            <a:chExt cx="1965960" cy="1952058"/>
          </a:xfrm>
        </p:grpSpPr>
        <p:grpSp>
          <p:nvGrpSpPr>
            <p:cNvPr id="119" name="Group 118">
              <a:extLst>
                <a:ext uri="{FF2B5EF4-FFF2-40B4-BE49-F238E27FC236}">
                  <a16:creationId xmlns:a16="http://schemas.microsoft.com/office/drawing/2014/main" id="{C9F198E6-DDA8-4099-B435-A2ED287B285A}"/>
                </a:ext>
              </a:extLst>
            </p:cNvPr>
            <p:cNvGrpSpPr/>
            <p:nvPr/>
          </p:nvGrpSpPr>
          <p:grpSpPr>
            <a:xfrm>
              <a:off x="1597350" y="4226987"/>
              <a:ext cx="1965960" cy="1952058"/>
              <a:chOff x="1597350" y="4226987"/>
              <a:chExt cx="1965960" cy="1952058"/>
            </a:xfrm>
          </p:grpSpPr>
          <p:grpSp>
            <p:nvGrpSpPr>
              <p:cNvPr id="121" name="Group 66">
                <a:extLst>
                  <a:ext uri="{FF2B5EF4-FFF2-40B4-BE49-F238E27FC236}">
                    <a16:creationId xmlns:a16="http://schemas.microsoft.com/office/drawing/2014/main" id="{5D8CD6FB-5451-4785-900A-ADAA346F135B}"/>
                  </a:ext>
                </a:extLst>
              </p:cNvPr>
              <p:cNvGrpSpPr>
                <a:grpSpLocks/>
              </p:cNvGrpSpPr>
              <p:nvPr/>
            </p:nvGrpSpPr>
            <p:grpSpPr bwMode="auto">
              <a:xfrm>
                <a:off x="1963110" y="4959845"/>
                <a:ext cx="1600200" cy="1219200"/>
                <a:chOff x="1752600" y="1828800"/>
                <a:chExt cx="1600200" cy="1219200"/>
              </a:xfrm>
            </p:grpSpPr>
            <p:sp>
              <p:nvSpPr>
                <p:cNvPr id="123" name="Rectangle 122">
                  <a:extLst>
                    <a:ext uri="{FF2B5EF4-FFF2-40B4-BE49-F238E27FC236}">
                      <a16:creationId xmlns:a16="http://schemas.microsoft.com/office/drawing/2014/main" id="{23B1930A-AFCC-4CAE-ABA5-BBF66D628073}"/>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124" name="Rectangle 123">
                  <a:extLst>
                    <a:ext uri="{FF2B5EF4-FFF2-40B4-BE49-F238E27FC236}">
                      <a16:creationId xmlns:a16="http://schemas.microsoft.com/office/drawing/2014/main" id="{3D9B65AF-A83E-44AF-9A21-18D8E5DF2B16}"/>
                    </a:ext>
                  </a:extLst>
                </p:cNvPr>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25" name="Rectangle 124">
                  <a:extLst>
                    <a:ext uri="{FF2B5EF4-FFF2-40B4-BE49-F238E27FC236}">
                      <a16:creationId xmlns:a16="http://schemas.microsoft.com/office/drawing/2014/main" id="{D351AE21-FB8B-46A7-8BB1-E1388EB3628F}"/>
                    </a:ext>
                  </a:extLst>
                </p:cNvPr>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26" name="Rectangle 125">
                  <a:extLst>
                    <a:ext uri="{FF2B5EF4-FFF2-40B4-BE49-F238E27FC236}">
                      <a16:creationId xmlns:a16="http://schemas.microsoft.com/office/drawing/2014/main" id="{2E8C1F7F-042F-4F47-9E58-901433CED5AE}"/>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sz="1600" b="1" dirty="0">
                    <a:latin typeface="Courier New" pitchFamily="49" charset="0"/>
                    <a:cs typeface="Courier New" pitchFamily="49" charset="0"/>
                  </a:endParaRPr>
                </a:p>
              </p:txBody>
            </p:sp>
          </p:grpSp>
          <p:sp>
            <p:nvSpPr>
              <p:cNvPr id="122" name="Rectangle 121">
                <a:extLst>
                  <a:ext uri="{FF2B5EF4-FFF2-40B4-BE49-F238E27FC236}">
                    <a16:creationId xmlns:a16="http://schemas.microsoft.com/office/drawing/2014/main" id="{2437C75C-7C35-478F-8D6C-C8DE078C8BF7}"/>
                  </a:ext>
                </a:extLst>
              </p:cNvPr>
              <p:cNvSpPr/>
              <p:nvPr/>
            </p:nvSpPr>
            <p:spPr>
              <a:xfrm>
                <a:off x="1597350" y="422698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Curved Connector 79">
              <a:extLst>
                <a:ext uri="{FF2B5EF4-FFF2-40B4-BE49-F238E27FC236}">
                  <a16:creationId xmlns:a16="http://schemas.microsoft.com/office/drawing/2014/main" id="{3A73C382-6D32-4960-ACDA-492DE1556DFE}"/>
                </a:ext>
              </a:extLst>
            </p:cNvPr>
            <p:cNvCxnSpPr>
              <a:cxnSpLocks/>
            </p:cNvCxnSpPr>
            <p:nvPr/>
          </p:nvCxnSpPr>
          <p:spPr>
            <a:xfrm>
              <a:off x="1803775" y="4274046"/>
              <a:ext cx="893657" cy="676275"/>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127" name="Slide Number Placeholder 4">
            <a:extLst>
              <a:ext uri="{FF2B5EF4-FFF2-40B4-BE49-F238E27FC236}">
                <a16:creationId xmlns:a16="http://schemas.microsoft.com/office/drawing/2014/main" id="{888D42C9-5261-43CA-847A-A68E6A2EE901}"/>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16</a:t>
            </a:fld>
            <a:endParaRPr lang="en-US" dirty="0"/>
          </a:p>
        </p:txBody>
      </p:sp>
    </p:spTree>
    <p:extLst>
      <p:ext uri="{BB962C8B-B14F-4D97-AF65-F5344CB8AC3E}">
        <p14:creationId xmlns:p14="http://schemas.microsoft.com/office/powerpoint/2010/main" val="235400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cxnSp>
          <p:nvCxnSpPr>
            <p:cNvPr id="59" name="Curved Connector 87">
              <a:extLst>
                <a:ext uri="{FF2B5EF4-FFF2-40B4-BE49-F238E27FC236}">
                  <a16:creationId xmlns:a16="http://schemas.microsoft.com/office/drawing/2014/main" id="{E900861D-C20D-4B39-B0B1-D7F4BC574C85}"/>
                </a:ext>
              </a:extLst>
            </p:cNvPr>
            <p:cNvCxnSpPr>
              <a:cxnSpLocks noChangeShapeType="1"/>
              <a:stCxn id="58" idx="3"/>
            </p:cNvCxnSpPr>
            <p:nvPr/>
          </p:nvCxnSpPr>
          <p:spPr bwMode="auto">
            <a:xfrm>
              <a:off x="3480760" y="1599109"/>
              <a:ext cx="463550" cy="20637"/>
            </a:xfrm>
            <a:prstGeom prst="curvedConnector3">
              <a:avLst>
                <a:gd name="adj1" fmla="val 50000"/>
              </a:avLst>
            </a:prstGeom>
            <a:noFill/>
            <a:ln w="38100" algn="ctr">
              <a:solidFill>
                <a:schemeClr val="accent1"/>
              </a:solidFill>
              <a:round/>
              <a:headEnd/>
              <a:tailEnd type="arrow" w="med" len="med"/>
            </a:ln>
          </p:spPr>
        </p:cxn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861342-DD4D-4AD9-9788-3E6384389476}"/>
                </a:ext>
              </a:extLst>
            </p:cNvPr>
            <p:cNvSpPr/>
            <p:nvPr/>
          </p:nvSpPr>
          <p:spPr bwMode="auto">
            <a:xfrm>
              <a:off x="2930651" y="2772270"/>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19" name="Group 18">
            <a:extLst>
              <a:ext uri="{FF2B5EF4-FFF2-40B4-BE49-F238E27FC236}">
                <a16:creationId xmlns:a16="http://schemas.microsoft.com/office/drawing/2014/main" id="{587E0D08-D70B-48BA-9947-501618663A48}"/>
              </a:ext>
            </a:extLst>
          </p:cNvPr>
          <p:cNvGrpSpPr/>
          <p:nvPr/>
        </p:nvGrpSpPr>
        <p:grpSpPr>
          <a:xfrm>
            <a:off x="2913463" y="2811957"/>
            <a:ext cx="1983347" cy="1890713"/>
            <a:chOff x="2913463" y="2811957"/>
            <a:chExt cx="1983347" cy="1890713"/>
          </a:xfrm>
        </p:grpSpPr>
        <p:grpSp>
          <p:nvGrpSpPr>
            <p:cNvPr id="85" name="Group 61"/>
            <p:cNvGrpSpPr>
              <a:grpSpLocks/>
            </p:cNvGrpSpPr>
            <p:nvPr/>
          </p:nvGrpSpPr>
          <p:grpSpPr bwMode="auto">
            <a:xfrm>
              <a:off x="3296610" y="3483470"/>
              <a:ext cx="1600200" cy="1219200"/>
              <a:chOff x="1752600" y="1828800"/>
              <a:chExt cx="1600200" cy="1219200"/>
            </a:xfrm>
          </p:grpSpPr>
          <p:sp>
            <p:nvSpPr>
              <p:cNvPr id="86" name="Rectangle 85"/>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87" name="Rectangle 8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8" name="Rectangle 87"/>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0" name="Rectangle 89"/>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8" name="Rectangle 77">
              <a:extLst>
                <a:ext uri="{FF2B5EF4-FFF2-40B4-BE49-F238E27FC236}">
                  <a16:creationId xmlns:a16="http://schemas.microsoft.com/office/drawing/2014/main" id="{7F38B609-F550-49B4-8126-04B098666C65}"/>
                </a:ext>
              </a:extLst>
            </p:cNvPr>
            <p:cNvSpPr/>
            <p:nvPr/>
          </p:nvSpPr>
          <p:spPr>
            <a:xfrm>
              <a:off x="2913463" y="281195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Curved Connector 98"/>
            <p:cNvCxnSpPr>
              <a:cxnSpLocks/>
              <a:endCxn id="90" idx="0"/>
            </p:cNvCxnSpPr>
            <p:nvPr/>
          </p:nvCxnSpPr>
          <p:spPr>
            <a:xfrm>
              <a:off x="3107237" y="2868540"/>
              <a:ext cx="989473" cy="614930"/>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135AA36-D45C-4AF0-A0D1-6D02B851222E}"/>
              </a:ext>
            </a:extLst>
          </p:cNvPr>
          <p:cNvGrpSpPr/>
          <p:nvPr/>
        </p:nvGrpSpPr>
        <p:grpSpPr>
          <a:xfrm>
            <a:off x="642310" y="2593222"/>
            <a:ext cx="1837126" cy="2109448"/>
            <a:chOff x="642310" y="2593222"/>
            <a:chExt cx="1837126" cy="2109448"/>
          </a:xfrm>
        </p:grpSpPr>
        <p:grpSp>
          <p:nvGrpSpPr>
            <p:cNvPr id="9" name="Group 8">
              <a:extLst>
                <a:ext uri="{FF2B5EF4-FFF2-40B4-BE49-F238E27FC236}">
                  <a16:creationId xmlns:a16="http://schemas.microsoft.com/office/drawing/2014/main" id="{477B55C5-E799-48D6-8713-A428C156912B}"/>
                </a:ext>
              </a:extLst>
            </p:cNvPr>
            <p:cNvGrpSpPr/>
            <p:nvPr/>
          </p:nvGrpSpPr>
          <p:grpSpPr>
            <a:xfrm>
              <a:off x="642310" y="2593222"/>
              <a:ext cx="1837126" cy="2109448"/>
              <a:chOff x="642310" y="2593222"/>
              <a:chExt cx="1837126" cy="2109448"/>
            </a:xfrm>
          </p:grpSpPr>
          <p:grpSp>
            <p:nvGrpSpPr>
              <p:cNvPr id="77" name="Group 56"/>
              <p:cNvGrpSpPr>
                <a:grpSpLocks/>
              </p:cNvGrpSpPr>
              <p:nvPr/>
            </p:nvGrpSpPr>
            <p:grpSpPr bwMode="auto">
              <a:xfrm>
                <a:off x="642310" y="3483470"/>
                <a:ext cx="1600200" cy="1219200"/>
                <a:chOff x="1752600" y="1828800"/>
                <a:chExt cx="1600200" cy="1219200"/>
              </a:xfrm>
            </p:grpSpPr>
            <p:sp>
              <p:nvSpPr>
                <p:cNvPr id="79" name="Rectangle 78"/>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81" name="Rectangle 80"/>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3" name="Rectangle 82"/>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4" name="Rectangle 83"/>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0" name="Rectangle 69">
                <a:extLst>
                  <a:ext uri="{FF2B5EF4-FFF2-40B4-BE49-F238E27FC236}">
                    <a16:creationId xmlns:a16="http://schemas.microsoft.com/office/drawing/2014/main" id="{3CEF6229-DD26-43C1-BBC0-99019B48B921}"/>
                  </a:ext>
                </a:extLst>
              </p:cNvPr>
              <p:cNvSpPr/>
              <p:nvPr/>
            </p:nvSpPr>
            <p:spPr bwMode="auto">
              <a:xfrm>
                <a:off x="1597350" y="418965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1" name="Rectangle 70">
                <a:extLst>
                  <a:ext uri="{FF2B5EF4-FFF2-40B4-BE49-F238E27FC236}">
                    <a16:creationId xmlns:a16="http://schemas.microsoft.com/office/drawing/2014/main" id="{DA7788C6-E34C-4D13-ACD4-C536DA836B4D}"/>
                  </a:ext>
                </a:extLst>
              </p:cNvPr>
              <p:cNvSpPr/>
              <p:nvPr/>
            </p:nvSpPr>
            <p:spPr>
              <a:xfrm>
                <a:off x="2115914" y="25932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urved Connector 96">
              <a:extLst>
                <a:ext uri="{FF2B5EF4-FFF2-40B4-BE49-F238E27FC236}">
                  <a16:creationId xmlns:a16="http://schemas.microsoft.com/office/drawing/2014/main" id="{5EF8F5EA-C90C-488D-8A71-058C34F65E1E}"/>
                </a:ext>
              </a:extLst>
            </p:cNvPr>
            <p:cNvCxnSpPr>
              <a:cxnSpLocks/>
              <a:endCxn id="84" idx="0"/>
            </p:cNvCxnSpPr>
            <p:nvPr/>
          </p:nvCxnSpPr>
          <p:spPr>
            <a:xfrm rot="10800000" flipV="1">
              <a:off x="1442411" y="2648444"/>
              <a:ext cx="839751" cy="835026"/>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9959EF98-82E0-4600-96E0-01A6E78BCB5E}"/>
              </a:ext>
            </a:extLst>
          </p:cNvPr>
          <p:cNvSpPr/>
          <p:nvPr/>
        </p:nvSpPr>
        <p:spPr>
          <a:xfrm>
            <a:off x="685359" y="1542071"/>
            <a:ext cx="679450" cy="2857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latin typeface="Courier New" pitchFamily="49" charset="0"/>
                <a:cs typeface="Courier New" pitchFamily="49" charset="0"/>
              </a:rPr>
              <a:t>temp</a:t>
            </a:r>
          </a:p>
        </p:txBody>
      </p:sp>
      <p:cxnSp>
        <p:nvCxnSpPr>
          <p:cNvPr id="98" name="Curved Connector 42">
            <a:extLst>
              <a:ext uri="{FF2B5EF4-FFF2-40B4-BE49-F238E27FC236}">
                <a16:creationId xmlns:a16="http://schemas.microsoft.com/office/drawing/2014/main" id="{C7A7A1B8-3DD5-44FE-B23C-CDF870A91186}"/>
              </a:ext>
            </a:extLst>
          </p:cNvPr>
          <p:cNvCxnSpPr>
            <a:stCxn id="96" idx="3"/>
          </p:cNvCxnSpPr>
          <p:nvPr/>
        </p:nvCxnSpPr>
        <p:spPr>
          <a:xfrm>
            <a:off x="1364809" y="1684946"/>
            <a:ext cx="592325" cy="573547"/>
          </a:xfrm>
          <a:prstGeom prst="curvedConnector3">
            <a:avLst>
              <a:gd name="adj1" fmla="val 4816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1B05AF14-A3D6-479A-AAA6-5883576213AF}"/>
              </a:ext>
            </a:extLst>
          </p:cNvPr>
          <p:cNvGrpSpPr/>
          <p:nvPr/>
        </p:nvGrpSpPr>
        <p:grpSpPr>
          <a:xfrm>
            <a:off x="8112058" y="1295400"/>
            <a:ext cx="1870142" cy="1689774"/>
            <a:chOff x="7197658" y="1295400"/>
            <a:chExt cx="1870142" cy="1689774"/>
          </a:xfrm>
        </p:grpSpPr>
        <p:grpSp>
          <p:nvGrpSpPr>
            <p:cNvPr id="119" name="Group 118">
              <a:extLst>
                <a:ext uri="{FF2B5EF4-FFF2-40B4-BE49-F238E27FC236}">
                  <a16:creationId xmlns:a16="http://schemas.microsoft.com/office/drawing/2014/main" id="{88083CA1-F43C-454D-B339-5F342BB8A097}"/>
                </a:ext>
              </a:extLst>
            </p:cNvPr>
            <p:cNvGrpSpPr/>
            <p:nvPr/>
          </p:nvGrpSpPr>
          <p:grpSpPr>
            <a:xfrm>
              <a:off x="7576411" y="1295400"/>
              <a:ext cx="1491389" cy="1689774"/>
              <a:chOff x="7452861" y="1425519"/>
              <a:chExt cx="1491389" cy="1689774"/>
            </a:xfrm>
          </p:grpSpPr>
          <p:grpSp>
            <p:nvGrpSpPr>
              <p:cNvPr id="123" name="Group 122">
                <a:extLst>
                  <a:ext uri="{FF2B5EF4-FFF2-40B4-BE49-F238E27FC236}">
                    <a16:creationId xmlns:a16="http://schemas.microsoft.com/office/drawing/2014/main" id="{0A2D9666-8CFC-4B12-AB9D-8EEDCEF41AE9}"/>
                  </a:ext>
                </a:extLst>
              </p:cNvPr>
              <p:cNvGrpSpPr/>
              <p:nvPr/>
            </p:nvGrpSpPr>
            <p:grpSpPr>
              <a:xfrm>
                <a:off x="7580671" y="1551878"/>
                <a:ext cx="1363579" cy="1563415"/>
                <a:chOff x="1905000" y="838200"/>
                <a:chExt cx="1668379" cy="2010103"/>
              </a:xfrm>
            </p:grpSpPr>
            <p:cxnSp>
              <p:nvCxnSpPr>
                <p:cNvPr id="127" name="Straight Connector 126">
                  <a:extLst>
                    <a:ext uri="{FF2B5EF4-FFF2-40B4-BE49-F238E27FC236}">
                      <a16:creationId xmlns:a16="http://schemas.microsoft.com/office/drawing/2014/main" id="{085C4DC7-7169-4119-975B-3A9F56910328}"/>
                    </a:ext>
                  </a:extLst>
                </p:cNvPr>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CE3E5C9-5F26-4DCD-A52D-2E07755CE79A}"/>
                    </a:ext>
                  </a:extLst>
                </p:cNvPr>
                <p:cNvCxnSpPr/>
                <p:nvPr/>
              </p:nvCxnSpPr>
              <p:spPr>
                <a:xfrm flipH="1" flipV="1">
                  <a:off x="2494725" y="161651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DE5E42C0-A269-47A4-B4E1-1E6657D4C201}"/>
                    </a:ext>
                  </a:extLst>
                </p:cNvPr>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20</a:t>
                  </a:r>
                </a:p>
              </p:txBody>
            </p:sp>
            <p:sp>
              <p:nvSpPr>
                <p:cNvPr id="133" name="Oval 132">
                  <a:extLst>
                    <a:ext uri="{FF2B5EF4-FFF2-40B4-BE49-F238E27FC236}">
                      <a16:creationId xmlns:a16="http://schemas.microsoft.com/office/drawing/2014/main" id="{E49397C8-7814-4BDF-9B7A-760706D0E7BC}"/>
                    </a:ext>
                  </a:extLst>
                </p:cNvPr>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10</a:t>
                  </a:r>
                </a:p>
              </p:txBody>
            </p:sp>
            <p:sp>
              <p:nvSpPr>
                <p:cNvPr id="134" name="Oval 133">
                  <a:extLst>
                    <a:ext uri="{FF2B5EF4-FFF2-40B4-BE49-F238E27FC236}">
                      <a16:creationId xmlns:a16="http://schemas.microsoft.com/office/drawing/2014/main" id="{A7499D7A-C203-42BC-A8D4-F976BD64EBF7}"/>
                    </a:ext>
                  </a:extLst>
                </p:cNvPr>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40</a:t>
                  </a:r>
                </a:p>
              </p:txBody>
            </p:sp>
            <p:sp>
              <p:nvSpPr>
                <p:cNvPr id="135" name="Oval 134">
                  <a:extLst>
                    <a:ext uri="{FF2B5EF4-FFF2-40B4-BE49-F238E27FC236}">
                      <a16:creationId xmlns:a16="http://schemas.microsoft.com/office/drawing/2014/main" id="{C8681695-38D6-49D6-9FBA-17371F60F2D5}"/>
                    </a:ext>
                  </a:extLst>
                </p:cNvPr>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5</a:t>
                  </a:r>
                </a:p>
              </p:txBody>
            </p:sp>
            <p:sp>
              <p:nvSpPr>
                <p:cNvPr id="136" name="Oval 135">
                  <a:extLst>
                    <a:ext uri="{FF2B5EF4-FFF2-40B4-BE49-F238E27FC236}">
                      <a16:creationId xmlns:a16="http://schemas.microsoft.com/office/drawing/2014/main" id="{42C4841E-A48B-4C95-9FAF-45033DDFEA4E}"/>
                    </a:ext>
                  </a:extLst>
                </p:cNvPr>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15</a:t>
                  </a:r>
                </a:p>
              </p:txBody>
            </p:sp>
            <p:sp>
              <p:nvSpPr>
                <p:cNvPr id="137" name="Oval 136">
                  <a:extLst>
                    <a:ext uri="{FF2B5EF4-FFF2-40B4-BE49-F238E27FC236}">
                      <a16:creationId xmlns:a16="http://schemas.microsoft.com/office/drawing/2014/main" id="{0230CFA8-45CB-4CA8-92BF-B7686F1A8865}"/>
                    </a:ext>
                  </a:extLst>
                </p:cNvPr>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7</a:t>
                  </a:r>
                </a:p>
              </p:txBody>
            </p:sp>
            <p:cxnSp>
              <p:nvCxnSpPr>
                <p:cNvPr id="138" name="Straight Connector 137">
                  <a:extLst>
                    <a:ext uri="{FF2B5EF4-FFF2-40B4-BE49-F238E27FC236}">
                      <a16:creationId xmlns:a16="http://schemas.microsoft.com/office/drawing/2014/main" id="{489FCE15-CBFA-429D-A8E9-9DFBF7DA1FA4}"/>
                    </a:ext>
                  </a:extLst>
                </p:cNvPr>
                <p:cNvCxnSpPr>
                  <a:stCxn id="132" idx="4"/>
                  <a:endCxn id="136" idx="0"/>
                </p:cNvCxnSpPr>
                <p:nvPr/>
              </p:nvCxnSpPr>
              <p:spPr>
                <a:xfrm flipH="1">
                  <a:off x="2819400" y="1143000"/>
                  <a:ext cx="110290" cy="8382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F11349A-82D7-4D26-AC10-62970B5E9A26}"/>
                    </a:ext>
                  </a:extLst>
                </p:cNvPr>
                <p:cNvCxnSpPr>
                  <a:endCxn id="135"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3142684-1862-4B52-944D-CA92F942C1B0}"/>
                    </a:ext>
                  </a:extLst>
                </p:cNvPr>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0EF6F110-0285-4D05-AABC-D274C18BD976}"/>
                  </a:ext>
                </a:extLst>
              </p:cNvPr>
              <p:cNvGrpSpPr/>
              <p:nvPr/>
            </p:nvGrpSpPr>
            <p:grpSpPr>
              <a:xfrm>
                <a:off x="7452861" y="1425519"/>
                <a:ext cx="840739" cy="215444"/>
                <a:chOff x="7101739" y="3660608"/>
                <a:chExt cx="840739" cy="215444"/>
              </a:xfrm>
            </p:grpSpPr>
            <p:cxnSp>
              <p:nvCxnSpPr>
                <p:cNvPr id="125" name="Straight Connector 124">
                  <a:extLst>
                    <a:ext uri="{FF2B5EF4-FFF2-40B4-BE49-F238E27FC236}">
                      <a16:creationId xmlns:a16="http://schemas.microsoft.com/office/drawing/2014/main" id="{3491C054-9B99-47A8-9872-CCDBE4501E2E}"/>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DF1B101-AE97-4041-9392-0A76B32BB51D}"/>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grpSp>
          <p:nvGrpSpPr>
            <p:cNvPr id="120" name="Group 119">
              <a:extLst>
                <a:ext uri="{FF2B5EF4-FFF2-40B4-BE49-F238E27FC236}">
                  <a16:creationId xmlns:a16="http://schemas.microsoft.com/office/drawing/2014/main" id="{E72696C1-CADD-437F-AE75-EBC35A1D3F7A}"/>
                </a:ext>
              </a:extLst>
            </p:cNvPr>
            <p:cNvGrpSpPr/>
            <p:nvPr/>
          </p:nvGrpSpPr>
          <p:grpSpPr>
            <a:xfrm>
              <a:off x="7197658" y="1759006"/>
              <a:ext cx="840739" cy="215444"/>
              <a:chOff x="7101739" y="3660608"/>
              <a:chExt cx="840739" cy="215444"/>
            </a:xfrm>
          </p:grpSpPr>
          <p:cxnSp>
            <p:nvCxnSpPr>
              <p:cNvPr id="121" name="Straight Connector 120">
                <a:extLst>
                  <a:ext uri="{FF2B5EF4-FFF2-40B4-BE49-F238E27FC236}">
                    <a16:creationId xmlns:a16="http://schemas.microsoft.com/office/drawing/2014/main" id="{0F43E445-5ACF-4284-86C5-CE75C4F22E40}"/>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90E4DD19-711B-42EA-B2D5-5972BA6B7A19}"/>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temp</a:t>
                </a:r>
              </a:p>
            </p:txBody>
          </p:sp>
        </p:grpSp>
      </p:grpSp>
      <p:sp>
        <p:nvSpPr>
          <p:cNvPr id="141" name="TextBox 3">
            <a:extLst>
              <a:ext uri="{FF2B5EF4-FFF2-40B4-BE49-F238E27FC236}">
                <a16:creationId xmlns:a16="http://schemas.microsoft.com/office/drawing/2014/main" id="{B7BBFA0A-1BE4-4BFD-B9EF-D56C46811EE7}"/>
              </a:ext>
            </a:extLst>
          </p:cNvPr>
          <p:cNvSpPr txBox="1">
            <a:spLocks noChangeArrowheads="1"/>
          </p:cNvSpPr>
          <p:nvPr/>
        </p:nvSpPr>
        <p:spPr bwMode="auto">
          <a:xfrm>
            <a:off x="5400412" y="5189615"/>
            <a:ext cx="5267398" cy="923330"/>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a:p>
            <a:pPr marL="342900" lvl="1" indent="-342900">
              <a:buFont typeface="+mj-lt"/>
              <a:buAutoNum type="arabicPeriod" startAt="2"/>
              <a:tabLst>
                <a:tab pos="341313" algn="l"/>
              </a:tabLst>
            </a:pPr>
            <a:r>
              <a:rPr lang="en-US" dirty="0"/>
              <a:t>Set </a:t>
            </a:r>
            <a:r>
              <a:rPr lang="en-US" sz="1800" b="1" dirty="0">
                <a:solidFill>
                  <a:srgbClr val="FF0000"/>
                </a:solidFill>
                <a:latin typeface="Courier New" pitchFamily="49" charset="0"/>
                <a:cs typeface="Courier New" pitchFamily="49" charset="0"/>
              </a:rPr>
              <a:t>root-&gt;left</a:t>
            </a:r>
            <a:r>
              <a:rPr lang="en-US" dirty="0"/>
              <a:t> to value of </a:t>
            </a:r>
            <a:r>
              <a:rPr lang="en-US" sz="1800" b="1" dirty="0">
                <a:solidFill>
                  <a:srgbClr val="FF0000"/>
                </a:solidFill>
                <a:latin typeface="Courier New" pitchFamily="49" charset="0"/>
                <a:cs typeface="Courier New" pitchFamily="49" charset="0"/>
              </a:rPr>
              <a:t>temp-&gt;right</a:t>
            </a:r>
          </a:p>
        </p:txBody>
      </p:sp>
      <p:cxnSp>
        <p:nvCxnSpPr>
          <p:cNvPr id="142" name="Curved Connector 6">
            <a:extLst>
              <a:ext uri="{FF2B5EF4-FFF2-40B4-BE49-F238E27FC236}">
                <a16:creationId xmlns:a16="http://schemas.microsoft.com/office/drawing/2014/main" id="{721D4883-1AE6-42A8-A68C-2A3FE323B405}"/>
              </a:ext>
            </a:extLst>
          </p:cNvPr>
          <p:cNvCxnSpPr>
            <a:cxnSpLocks noChangeShapeType="1"/>
          </p:cNvCxnSpPr>
          <p:nvPr/>
        </p:nvCxnSpPr>
        <p:spPr bwMode="auto">
          <a:xfrm rot="10800000" flipV="1">
            <a:off x="3563038" y="1995939"/>
            <a:ext cx="718460" cy="255136"/>
          </a:xfrm>
          <a:prstGeom prst="curvedConnector3">
            <a:avLst>
              <a:gd name="adj1" fmla="val 50000"/>
            </a:avLst>
          </a:prstGeom>
          <a:noFill/>
          <a:ln w="38100" algn="ctr">
            <a:solidFill>
              <a:schemeClr val="accent1"/>
            </a:solidFill>
            <a:round/>
            <a:headEnd type="oval"/>
            <a:tailEnd type="arrow" w="med" len="med"/>
          </a:ln>
        </p:spPr>
      </p:cxnSp>
      <p:sp>
        <p:nvSpPr>
          <p:cNvPr id="143" name="Freeform: Shape 142">
            <a:extLst>
              <a:ext uri="{FF2B5EF4-FFF2-40B4-BE49-F238E27FC236}">
                <a16:creationId xmlns:a16="http://schemas.microsoft.com/office/drawing/2014/main" id="{1164ECFF-40EC-4EFE-88E3-D0F3B8698CB5}"/>
              </a:ext>
            </a:extLst>
          </p:cNvPr>
          <p:cNvSpPr/>
          <p:nvPr/>
        </p:nvSpPr>
        <p:spPr>
          <a:xfrm>
            <a:off x="3740130" y="1993106"/>
            <a:ext cx="543739" cy="1485900"/>
          </a:xfrm>
          <a:custGeom>
            <a:avLst/>
            <a:gdLst>
              <a:gd name="connsiteX0" fmla="*/ 543739 w 543739"/>
              <a:gd name="connsiteY0" fmla="*/ 0 h 1485900"/>
              <a:gd name="connsiteX1" fmla="*/ 3195 w 543739"/>
              <a:gd name="connsiteY1" fmla="*/ 426244 h 1485900"/>
              <a:gd name="connsiteX2" fmla="*/ 360383 w 543739"/>
              <a:gd name="connsiteY2" fmla="*/ 1485900 h 1485900"/>
            </a:gdLst>
            <a:ahLst/>
            <a:cxnLst>
              <a:cxn ang="0">
                <a:pos x="connsiteX0" y="connsiteY0"/>
              </a:cxn>
              <a:cxn ang="0">
                <a:pos x="connsiteX1" y="connsiteY1"/>
              </a:cxn>
              <a:cxn ang="0">
                <a:pos x="connsiteX2" y="connsiteY2"/>
              </a:cxn>
            </a:cxnLst>
            <a:rect l="l" t="t" r="r" b="b"/>
            <a:pathLst>
              <a:path w="543739" h="1485900">
                <a:moveTo>
                  <a:pt x="543739" y="0"/>
                </a:moveTo>
                <a:cubicBezTo>
                  <a:pt x="288746" y="89297"/>
                  <a:pt x="33754" y="178594"/>
                  <a:pt x="3195" y="426244"/>
                </a:cubicBezTo>
                <a:cubicBezTo>
                  <a:pt x="-27364" y="673894"/>
                  <a:pt x="166509" y="1079897"/>
                  <a:pt x="360383" y="1485900"/>
                </a:cubicBezTo>
              </a:path>
            </a:pathLst>
          </a:custGeom>
          <a:noFill/>
          <a:ln w="3810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F51A4C47-3A6A-4F22-9600-0ED1FB2C8ABC}"/>
              </a:ext>
            </a:extLst>
          </p:cNvPr>
          <p:cNvGrpSpPr/>
          <p:nvPr/>
        </p:nvGrpSpPr>
        <p:grpSpPr>
          <a:xfrm>
            <a:off x="1597350" y="4236512"/>
            <a:ext cx="1965960" cy="1952058"/>
            <a:chOff x="1597350" y="4226987"/>
            <a:chExt cx="1965960" cy="1952058"/>
          </a:xfrm>
        </p:grpSpPr>
        <p:grpSp>
          <p:nvGrpSpPr>
            <p:cNvPr id="145" name="Group 144">
              <a:extLst>
                <a:ext uri="{FF2B5EF4-FFF2-40B4-BE49-F238E27FC236}">
                  <a16:creationId xmlns:a16="http://schemas.microsoft.com/office/drawing/2014/main" id="{6CA31D49-824E-487C-B397-A1610DDE91D2}"/>
                </a:ext>
              </a:extLst>
            </p:cNvPr>
            <p:cNvGrpSpPr/>
            <p:nvPr/>
          </p:nvGrpSpPr>
          <p:grpSpPr>
            <a:xfrm>
              <a:off x="1597350" y="4226987"/>
              <a:ext cx="1965960" cy="1952058"/>
              <a:chOff x="1597350" y="4226987"/>
              <a:chExt cx="1965960" cy="1952058"/>
            </a:xfrm>
          </p:grpSpPr>
          <p:grpSp>
            <p:nvGrpSpPr>
              <p:cNvPr id="147" name="Group 66">
                <a:extLst>
                  <a:ext uri="{FF2B5EF4-FFF2-40B4-BE49-F238E27FC236}">
                    <a16:creationId xmlns:a16="http://schemas.microsoft.com/office/drawing/2014/main" id="{FF4EEABB-F58C-4CF7-9205-D9B94F678147}"/>
                  </a:ext>
                </a:extLst>
              </p:cNvPr>
              <p:cNvGrpSpPr>
                <a:grpSpLocks/>
              </p:cNvGrpSpPr>
              <p:nvPr/>
            </p:nvGrpSpPr>
            <p:grpSpPr bwMode="auto">
              <a:xfrm>
                <a:off x="1963110" y="4959845"/>
                <a:ext cx="1600200" cy="1219200"/>
                <a:chOff x="1752600" y="1828800"/>
                <a:chExt cx="1600200" cy="1219200"/>
              </a:xfrm>
            </p:grpSpPr>
            <p:sp>
              <p:nvSpPr>
                <p:cNvPr id="149" name="Rectangle 148">
                  <a:extLst>
                    <a:ext uri="{FF2B5EF4-FFF2-40B4-BE49-F238E27FC236}">
                      <a16:creationId xmlns:a16="http://schemas.microsoft.com/office/drawing/2014/main" id="{C9AFCD98-4240-467B-A98B-6573D5426098}"/>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150" name="Rectangle 149">
                  <a:extLst>
                    <a:ext uri="{FF2B5EF4-FFF2-40B4-BE49-F238E27FC236}">
                      <a16:creationId xmlns:a16="http://schemas.microsoft.com/office/drawing/2014/main" id="{E91D92BF-2BFB-4988-BFE9-898BF14D1989}"/>
                    </a:ext>
                  </a:extLst>
                </p:cNvPr>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1" name="Rectangle 150">
                  <a:extLst>
                    <a:ext uri="{FF2B5EF4-FFF2-40B4-BE49-F238E27FC236}">
                      <a16:creationId xmlns:a16="http://schemas.microsoft.com/office/drawing/2014/main" id="{2C319592-77D2-40DB-A80A-3E193BB8301D}"/>
                    </a:ext>
                  </a:extLst>
                </p:cNvPr>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2" name="Rectangle 151">
                  <a:extLst>
                    <a:ext uri="{FF2B5EF4-FFF2-40B4-BE49-F238E27FC236}">
                      <a16:creationId xmlns:a16="http://schemas.microsoft.com/office/drawing/2014/main" id="{90361063-4B50-4999-9382-7AA4916840AD}"/>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sz="1600" b="1" dirty="0">
                    <a:latin typeface="Courier New" pitchFamily="49" charset="0"/>
                    <a:cs typeface="Courier New" pitchFamily="49" charset="0"/>
                  </a:endParaRPr>
                </a:p>
              </p:txBody>
            </p:sp>
          </p:grpSp>
          <p:sp>
            <p:nvSpPr>
              <p:cNvPr id="148" name="Rectangle 147">
                <a:extLst>
                  <a:ext uri="{FF2B5EF4-FFF2-40B4-BE49-F238E27FC236}">
                    <a16:creationId xmlns:a16="http://schemas.microsoft.com/office/drawing/2014/main" id="{5017263A-32A2-4611-A225-D31FAB892731}"/>
                  </a:ext>
                </a:extLst>
              </p:cNvPr>
              <p:cNvSpPr/>
              <p:nvPr/>
            </p:nvSpPr>
            <p:spPr>
              <a:xfrm>
                <a:off x="1597350" y="422698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6" name="Curved Connector 79">
              <a:extLst>
                <a:ext uri="{FF2B5EF4-FFF2-40B4-BE49-F238E27FC236}">
                  <a16:creationId xmlns:a16="http://schemas.microsoft.com/office/drawing/2014/main" id="{2C3764C9-C978-4B4D-BB49-DB1F23B66839}"/>
                </a:ext>
              </a:extLst>
            </p:cNvPr>
            <p:cNvCxnSpPr>
              <a:cxnSpLocks/>
            </p:cNvCxnSpPr>
            <p:nvPr/>
          </p:nvCxnSpPr>
          <p:spPr>
            <a:xfrm>
              <a:off x="1803775" y="4274046"/>
              <a:ext cx="893657" cy="676275"/>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153" name="Slide Number Placeholder 4">
            <a:extLst>
              <a:ext uri="{FF2B5EF4-FFF2-40B4-BE49-F238E27FC236}">
                <a16:creationId xmlns:a16="http://schemas.microsoft.com/office/drawing/2014/main" id="{D4E1233E-90EC-439A-BC85-3B2E2EBE6E8D}"/>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17</a:t>
            </a:fld>
            <a:endParaRPr lang="en-US" dirty="0"/>
          </a:p>
        </p:txBody>
      </p:sp>
    </p:spTree>
    <p:extLst>
      <p:ext uri="{BB962C8B-B14F-4D97-AF65-F5344CB8AC3E}">
        <p14:creationId xmlns:p14="http://schemas.microsoft.com/office/powerpoint/2010/main" val="28645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childTnLst>
                                  <p:subTnLst>
                                    <p:set>
                                      <p:cBhvr override="childStyle">
                                        <p:cTn dur="1" fill="hold" display="0" masterRel="nextClick" afterEffect="1"/>
                                        <p:tgtEl>
                                          <p:spTgt spid="14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wipe(up)">
                                      <p:cBhvr>
                                        <p:cTn id="1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cxnSp>
          <p:nvCxnSpPr>
            <p:cNvPr id="59" name="Curved Connector 87">
              <a:extLst>
                <a:ext uri="{FF2B5EF4-FFF2-40B4-BE49-F238E27FC236}">
                  <a16:creationId xmlns:a16="http://schemas.microsoft.com/office/drawing/2014/main" id="{E900861D-C20D-4B39-B0B1-D7F4BC574C85}"/>
                </a:ext>
              </a:extLst>
            </p:cNvPr>
            <p:cNvCxnSpPr>
              <a:cxnSpLocks noChangeShapeType="1"/>
              <a:stCxn id="58" idx="3"/>
            </p:cNvCxnSpPr>
            <p:nvPr/>
          </p:nvCxnSpPr>
          <p:spPr bwMode="auto">
            <a:xfrm>
              <a:off x="3480760" y="1599109"/>
              <a:ext cx="463550" cy="20637"/>
            </a:xfrm>
            <a:prstGeom prst="curvedConnector3">
              <a:avLst>
                <a:gd name="adj1" fmla="val 50000"/>
              </a:avLst>
            </a:prstGeom>
            <a:noFill/>
            <a:ln w="38100" algn="ctr">
              <a:solidFill>
                <a:schemeClr val="accent1"/>
              </a:solidFill>
              <a:round/>
              <a:headEnd/>
              <a:tailEnd type="arrow" w="med" len="med"/>
            </a:ln>
          </p:spPr>
        </p:cxn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861342-DD4D-4AD9-9788-3E6384389476}"/>
                </a:ext>
              </a:extLst>
            </p:cNvPr>
            <p:cNvSpPr/>
            <p:nvPr/>
          </p:nvSpPr>
          <p:spPr bwMode="auto">
            <a:xfrm>
              <a:off x="2930651" y="2772270"/>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19" name="Group 18">
            <a:extLst>
              <a:ext uri="{FF2B5EF4-FFF2-40B4-BE49-F238E27FC236}">
                <a16:creationId xmlns:a16="http://schemas.microsoft.com/office/drawing/2014/main" id="{587E0D08-D70B-48BA-9947-501618663A48}"/>
              </a:ext>
            </a:extLst>
          </p:cNvPr>
          <p:cNvGrpSpPr/>
          <p:nvPr/>
        </p:nvGrpSpPr>
        <p:grpSpPr>
          <a:xfrm>
            <a:off x="2913463" y="2811957"/>
            <a:ext cx="1983347" cy="1890713"/>
            <a:chOff x="2913463" y="2811957"/>
            <a:chExt cx="1983347" cy="1890713"/>
          </a:xfrm>
        </p:grpSpPr>
        <p:grpSp>
          <p:nvGrpSpPr>
            <p:cNvPr id="85" name="Group 61"/>
            <p:cNvGrpSpPr>
              <a:grpSpLocks/>
            </p:cNvGrpSpPr>
            <p:nvPr/>
          </p:nvGrpSpPr>
          <p:grpSpPr bwMode="auto">
            <a:xfrm>
              <a:off x="3296610" y="3483470"/>
              <a:ext cx="1600200" cy="1219200"/>
              <a:chOff x="1752600" y="1828800"/>
              <a:chExt cx="1600200" cy="1219200"/>
            </a:xfrm>
          </p:grpSpPr>
          <p:sp>
            <p:nvSpPr>
              <p:cNvPr id="86" name="Rectangle 85"/>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87" name="Rectangle 8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8" name="Rectangle 87"/>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0" name="Rectangle 89"/>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8" name="Rectangle 77">
              <a:extLst>
                <a:ext uri="{FF2B5EF4-FFF2-40B4-BE49-F238E27FC236}">
                  <a16:creationId xmlns:a16="http://schemas.microsoft.com/office/drawing/2014/main" id="{7F38B609-F550-49B4-8126-04B098666C65}"/>
                </a:ext>
              </a:extLst>
            </p:cNvPr>
            <p:cNvSpPr/>
            <p:nvPr/>
          </p:nvSpPr>
          <p:spPr>
            <a:xfrm>
              <a:off x="2913463" y="281195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135AA36-D45C-4AF0-A0D1-6D02B851222E}"/>
              </a:ext>
            </a:extLst>
          </p:cNvPr>
          <p:cNvGrpSpPr/>
          <p:nvPr/>
        </p:nvGrpSpPr>
        <p:grpSpPr>
          <a:xfrm>
            <a:off x="642310" y="2593222"/>
            <a:ext cx="1837126" cy="2109448"/>
            <a:chOff x="642310" y="2593222"/>
            <a:chExt cx="1837126" cy="2109448"/>
          </a:xfrm>
        </p:grpSpPr>
        <p:grpSp>
          <p:nvGrpSpPr>
            <p:cNvPr id="9" name="Group 8">
              <a:extLst>
                <a:ext uri="{FF2B5EF4-FFF2-40B4-BE49-F238E27FC236}">
                  <a16:creationId xmlns:a16="http://schemas.microsoft.com/office/drawing/2014/main" id="{477B55C5-E799-48D6-8713-A428C156912B}"/>
                </a:ext>
              </a:extLst>
            </p:cNvPr>
            <p:cNvGrpSpPr/>
            <p:nvPr/>
          </p:nvGrpSpPr>
          <p:grpSpPr>
            <a:xfrm>
              <a:off x="642310" y="2593222"/>
              <a:ext cx="1837126" cy="2109448"/>
              <a:chOff x="642310" y="2593222"/>
              <a:chExt cx="1837126" cy="2109448"/>
            </a:xfrm>
          </p:grpSpPr>
          <p:grpSp>
            <p:nvGrpSpPr>
              <p:cNvPr id="77" name="Group 56"/>
              <p:cNvGrpSpPr>
                <a:grpSpLocks/>
              </p:cNvGrpSpPr>
              <p:nvPr/>
            </p:nvGrpSpPr>
            <p:grpSpPr bwMode="auto">
              <a:xfrm>
                <a:off x="642310" y="3483470"/>
                <a:ext cx="1600200" cy="1219200"/>
                <a:chOff x="1752600" y="1828800"/>
                <a:chExt cx="1600200" cy="1219200"/>
              </a:xfrm>
            </p:grpSpPr>
            <p:sp>
              <p:nvSpPr>
                <p:cNvPr id="79" name="Rectangle 78"/>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81" name="Rectangle 80"/>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3" name="Rectangle 82"/>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4" name="Rectangle 83"/>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0" name="Rectangle 69">
                <a:extLst>
                  <a:ext uri="{FF2B5EF4-FFF2-40B4-BE49-F238E27FC236}">
                    <a16:creationId xmlns:a16="http://schemas.microsoft.com/office/drawing/2014/main" id="{3CEF6229-DD26-43C1-BBC0-99019B48B921}"/>
                  </a:ext>
                </a:extLst>
              </p:cNvPr>
              <p:cNvSpPr/>
              <p:nvPr/>
            </p:nvSpPr>
            <p:spPr bwMode="auto">
              <a:xfrm>
                <a:off x="1597350" y="418965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1" name="Rectangle 70">
                <a:extLst>
                  <a:ext uri="{FF2B5EF4-FFF2-40B4-BE49-F238E27FC236}">
                    <a16:creationId xmlns:a16="http://schemas.microsoft.com/office/drawing/2014/main" id="{DA7788C6-E34C-4D13-ACD4-C536DA836B4D}"/>
                  </a:ext>
                </a:extLst>
              </p:cNvPr>
              <p:cNvSpPr/>
              <p:nvPr/>
            </p:nvSpPr>
            <p:spPr>
              <a:xfrm>
                <a:off x="2115914" y="25932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urved Connector 96">
              <a:extLst>
                <a:ext uri="{FF2B5EF4-FFF2-40B4-BE49-F238E27FC236}">
                  <a16:creationId xmlns:a16="http://schemas.microsoft.com/office/drawing/2014/main" id="{5EF8F5EA-C90C-488D-8A71-058C34F65E1E}"/>
                </a:ext>
              </a:extLst>
            </p:cNvPr>
            <p:cNvCxnSpPr>
              <a:cxnSpLocks/>
              <a:endCxn id="84" idx="0"/>
            </p:cNvCxnSpPr>
            <p:nvPr/>
          </p:nvCxnSpPr>
          <p:spPr>
            <a:xfrm rot="10800000" flipV="1">
              <a:off x="1442411" y="2648444"/>
              <a:ext cx="839751" cy="835026"/>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9959EF98-82E0-4600-96E0-01A6E78BCB5E}"/>
              </a:ext>
            </a:extLst>
          </p:cNvPr>
          <p:cNvSpPr/>
          <p:nvPr/>
        </p:nvSpPr>
        <p:spPr>
          <a:xfrm>
            <a:off x="685359" y="1542071"/>
            <a:ext cx="679450" cy="2857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latin typeface="Courier New" pitchFamily="49" charset="0"/>
                <a:cs typeface="Courier New" pitchFamily="49" charset="0"/>
              </a:rPr>
              <a:t>temp</a:t>
            </a:r>
          </a:p>
        </p:txBody>
      </p:sp>
      <p:cxnSp>
        <p:nvCxnSpPr>
          <p:cNvPr id="98" name="Curved Connector 42">
            <a:extLst>
              <a:ext uri="{FF2B5EF4-FFF2-40B4-BE49-F238E27FC236}">
                <a16:creationId xmlns:a16="http://schemas.microsoft.com/office/drawing/2014/main" id="{C7A7A1B8-3DD5-44FE-B23C-CDF870A91186}"/>
              </a:ext>
            </a:extLst>
          </p:cNvPr>
          <p:cNvCxnSpPr>
            <a:stCxn id="96" idx="3"/>
          </p:cNvCxnSpPr>
          <p:nvPr/>
        </p:nvCxnSpPr>
        <p:spPr>
          <a:xfrm>
            <a:off x="1364809" y="1684946"/>
            <a:ext cx="592325" cy="573547"/>
          </a:xfrm>
          <a:prstGeom prst="curvedConnector3">
            <a:avLst>
              <a:gd name="adj1" fmla="val 4816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801DF782-4675-4B35-81EE-B34D6F0EF46E}"/>
              </a:ext>
            </a:extLst>
          </p:cNvPr>
          <p:cNvGrpSpPr/>
          <p:nvPr/>
        </p:nvGrpSpPr>
        <p:grpSpPr>
          <a:xfrm>
            <a:off x="8112058" y="1295400"/>
            <a:ext cx="1870142" cy="1689774"/>
            <a:chOff x="7197658" y="1295400"/>
            <a:chExt cx="1870142" cy="1689774"/>
          </a:xfrm>
        </p:grpSpPr>
        <p:grpSp>
          <p:nvGrpSpPr>
            <p:cNvPr id="100" name="Group 99">
              <a:extLst>
                <a:ext uri="{FF2B5EF4-FFF2-40B4-BE49-F238E27FC236}">
                  <a16:creationId xmlns:a16="http://schemas.microsoft.com/office/drawing/2014/main" id="{882567E3-5304-4F0C-B9BC-3F0A0A38AFBE}"/>
                </a:ext>
              </a:extLst>
            </p:cNvPr>
            <p:cNvGrpSpPr/>
            <p:nvPr/>
          </p:nvGrpSpPr>
          <p:grpSpPr>
            <a:xfrm>
              <a:off x="7576411" y="1295400"/>
              <a:ext cx="1491389" cy="1689774"/>
              <a:chOff x="7452861" y="1425519"/>
              <a:chExt cx="1491389" cy="1689774"/>
            </a:xfrm>
          </p:grpSpPr>
          <p:grpSp>
            <p:nvGrpSpPr>
              <p:cNvPr id="105" name="Group 104">
                <a:extLst>
                  <a:ext uri="{FF2B5EF4-FFF2-40B4-BE49-F238E27FC236}">
                    <a16:creationId xmlns:a16="http://schemas.microsoft.com/office/drawing/2014/main" id="{0B7A5146-5B55-426B-BF39-3B5651D71BBD}"/>
                  </a:ext>
                </a:extLst>
              </p:cNvPr>
              <p:cNvGrpSpPr/>
              <p:nvPr/>
            </p:nvGrpSpPr>
            <p:grpSpPr>
              <a:xfrm>
                <a:off x="7580671" y="1551878"/>
                <a:ext cx="1363579" cy="1563415"/>
                <a:chOff x="1905000" y="838200"/>
                <a:chExt cx="1668379" cy="2010103"/>
              </a:xfrm>
            </p:grpSpPr>
            <p:cxnSp>
              <p:nvCxnSpPr>
                <p:cNvPr id="109" name="Straight Connector 108">
                  <a:extLst>
                    <a:ext uri="{FF2B5EF4-FFF2-40B4-BE49-F238E27FC236}">
                      <a16:creationId xmlns:a16="http://schemas.microsoft.com/office/drawing/2014/main" id="{1BEF72F1-56B8-4D13-87A0-43CE9F50FA8F}"/>
                    </a:ext>
                  </a:extLst>
                </p:cNvPr>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2570E71-6F52-4E61-9DEC-656279D69ECE}"/>
                    </a:ext>
                  </a:extLst>
                </p:cNvPr>
                <p:cNvCxnSpPr>
                  <a:stCxn id="111" idx="3"/>
                  <a:endCxn id="112" idx="7"/>
                </p:cNvCxnSpPr>
                <p:nvPr/>
              </p:nvCxnSpPr>
              <p:spPr>
                <a:xfrm flipH="1">
                  <a:off x="2546162" y="1098363"/>
                  <a:ext cx="275764" cy="394075"/>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F4FE566D-09EA-4560-8630-A96B16C3DFA5}"/>
                    </a:ext>
                  </a:extLst>
                </p:cNvPr>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20</a:t>
                  </a:r>
                </a:p>
              </p:txBody>
            </p:sp>
            <p:sp>
              <p:nvSpPr>
                <p:cNvPr id="112" name="Oval 111">
                  <a:extLst>
                    <a:ext uri="{FF2B5EF4-FFF2-40B4-BE49-F238E27FC236}">
                      <a16:creationId xmlns:a16="http://schemas.microsoft.com/office/drawing/2014/main" id="{42FCE763-8FFA-4363-A72C-C6D18BD929E6}"/>
                    </a:ext>
                  </a:extLst>
                </p:cNvPr>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10</a:t>
                  </a:r>
                </a:p>
              </p:txBody>
            </p:sp>
            <p:sp>
              <p:nvSpPr>
                <p:cNvPr id="113" name="Oval 112">
                  <a:extLst>
                    <a:ext uri="{FF2B5EF4-FFF2-40B4-BE49-F238E27FC236}">
                      <a16:creationId xmlns:a16="http://schemas.microsoft.com/office/drawing/2014/main" id="{A36388F9-F180-4AFF-AF81-4DF0A53A6D0F}"/>
                    </a:ext>
                  </a:extLst>
                </p:cNvPr>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40</a:t>
                  </a:r>
                </a:p>
              </p:txBody>
            </p:sp>
            <p:sp>
              <p:nvSpPr>
                <p:cNvPr id="114" name="Oval 113">
                  <a:extLst>
                    <a:ext uri="{FF2B5EF4-FFF2-40B4-BE49-F238E27FC236}">
                      <a16:creationId xmlns:a16="http://schemas.microsoft.com/office/drawing/2014/main" id="{F47A2D89-70E0-48F3-B8F5-D44EAEFC2E77}"/>
                    </a:ext>
                  </a:extLst>
                </p:cNvPr>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5</a:t>
                  </a:r>
                </a:p>
              </p:txBody>
            </p:sp>
            <p:sp>
              <p:nvSpPr>
                <p:cNvPr id="115" name="Oval 114">
                  <a:extLst>
                    <a:ext uri="{FF2B5EF4-FFF2-40B4-BE49-F238E27FC236}">
                      <a16:creationId xmlns:a16="http://schemas.microsoft.com/office/drawing/2014/main" id="{4607E2DF-ACE6-4419-9236-1AD9964C245A}"/>
                    </a:ext>
                  </a:extLst>
                </p:cNvPr>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15</a:t>
                  </a:r>
                </a:p>
              </p:txBody>
            </p:sp>
            <p:sp>
              <p:nvSpPr>
                <p:cNvPr id="116" name="Oval 115">
                  <a:extLst>
                    <a:ext uri="{FF2B5EF4-FFF2-40B4-BE49-F238E27FC236}">
                      <a16:creationId xmlns:a16="http://schemas.microsoft.com/office/drawing/2014/main" id="{FB2C2598-D43F-4CCB-9767-30C3FE0CD71A}"/>
                    </a:ext>
                  </a:extLst>
                </p:cNvPr>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7</a:t>
                  </a:r>
                </a:p>
              </p:txBody>
            </p:sp>
            <p:cxnSp>
              <p:nvCxnSpPr>
                <p:cNvPr id="117" name="Straight Connector 116">
                  <a:extLst>
                    <a:ext uri="{FF2B5EF4-FFF2-40B4-BE49-F238E27FC236}">
                      <a16:creationId xmlns:a16="http://schemas.microsoft.com/office/drawing/2014/main" id="{A51C439D-5929-4E6F-9487-951D55A23C1B}"/>
                    </a:ext>
                  </a:extLst>
                </p:cNvPr>
                <p:cNvCxnSpPr>
                  <a:stCxn id="111" idx="4"/>
                  <a:endCxn id="115" idx="0"/>
                </p:cNvCxnSpPr>
                <p:nvPr/>
              </p:nvCxnSpPr>
              <p:spPr>
                <a:xfrm flipH="1">
                  <a:off x="2819400" y="1143000"/>
                  <a:ext cx="110290" cy="838200"/>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F08B385-3106-4CEC-8BFE-B0F11B31DC99}"/>
                    </a:ext>
                  </a:extLst>
                </p:cNvPr>
                <p:cNvCxnSpPr>
                  <a:endCxn id="114"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4A1937-0D03-4451-B7CE-955AD3913B03}"/>
                    </a:ext>
                  </a:extLst>
                </p:cNvPr>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DF29F297-7C69-4BDE-977A-415F0E6F5A25}"/>
                  </a:ext>
                </a:extLst>
              </p:cNvPr>
              <p:cNvGrpSpPr/>
              <p:nvPr/>
            </p:nvGrpSpPr>
            <p:grpSpPr>
              <a:xfrm>
                <a:off x="7452861" y="1425519"/>
                <a:ext cx="840739" cy="215444"/>
                <a:chOff x="7101739" y="3660608"/>
                <a:chExt cx="840739" cy="215444"/>
              </a:xfrm>
            </p:grpSpPr>
            <p:cxnSp>
              <p:nvCxnSpPr>
                <p:cNvPr id="107" name="Straight Connector 106">
                  <a:extLst>
                    <a:ext uri="{FF2B5EF4-FFF2-40B4-BE49-F238E27FC236}">
                      <a16:creationId xmlns:a16="http://schemas.microsoft.com/office/drawing/2014/main" id="{6477D27A-68DA-4AB1-A388-32B96D432713}"/>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68CC6843-7CCC-49D7-AF3F-CCC6A0C74C65}"/>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grpSp>
          <p:nvGrpSpPr>
            <p:cNvPr id="102" name="Group 101">
              <a:extLst>
                <a:ext uri="{FF2B5EF4-FFF2-40B4-BE49-F238E27FC236}">
                  <a16:creationId xmlns:a16="http://schemas.microsoft.com/office/drawing/2014/main" id="{729B4CDC-8434-428D-BBE0-B8FAF5171034}"/>
                </a:ext>
              </a:extLst>
            </p:cNvPr>
            <p:cNvGrpSpPr/>
            <p:nvPr/>
          </p:nvGrpSpPr>
          <p:grpSpPr>
            <a:xfrm>
              <a:off x="7197658" y="1759006"/>
              <a:ext cx="840739" cy="215444"/>
              <a:chOff x="7101739" y="3660608"/>
              <a:chExt cx="840739" cy="215444"/>
            </a:xfrm>
          </p:grpSpPr>
          <p:cxnSp>
            <p:nvCxnSpPr>
              <p:cNvPr id="103" name="Straight Connector 102">
                <a:extLst>
                  <a:ext uri="{FF2B5EF4-FFF2-40B4-BE49-F238E27FC236}">
                    <a16:creationId xmlns:a16="http://schemas.microsoft.com/office/drawing/2014/main" id="{07C616D4-BBFD-493F-8578-140B99ABDD4A}"/>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AE83124-1B26-46CF-A6E0-EF158C943E44}"/>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temp</a:t>
                </a:r>
              </a:p>
            </p:txBody>
          </p:sp>
        </p:grpSp>
      </p:grpSp>
      <p:sp>
        <p:nvSpPr>
          <p:cNvPr id="130" name="TextBox 3">
            <a:extLst>
              <a:ext uri="{FF2B5EF4-FFF2-40B4-BE49-F238E27FC236}">
                <a16:creationId xmlns:a16="http://schemas.microsoft.com/office/drawing/2014/main" id="{C11D8803-A0E1-4C2F-A356-491483861E32}"/>
              </a:ext>
            </a:extLst>
          </p:cNvPr>
          <p:cNvSpPr txBox="1">
            <a:spLocks noChangeArrowheads="1"/>
          </p:cNvSpPr>
          <p:nvPr/>
        </p:nvSpPr>
        <p:spPr bwMode="auto">
          <a:xfrm>
            <a:off x="5400412" y="5189615"/>
            <a:ext cx="5267398" cy="1200329"/>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a:p>
            <a:pPr marL="342900" lvl="1" indent="-342900">
              <a:buFont typeface="+mj-lt"/>
              <a:buAutoNum type="arabicPeriod" startAt="2"/>
              <a:tabLst>
                <a:tab pos="341313" algn="l"/>
              </a:tabLst>
            </a:pPr>
            <a:r>
              <a:rPr lang="en-US" dirty="0"/>
              <a:t>Set </a:t>
            </a:r>
            <a:r>
              <a:rPr lang="en-US" sz="1800" b="1" dirty="0">
                <a:solidFill>
                  <a:srgbClr val="FF0000"/>
                </a:solidFill>
                <a:latin typeface="Courier New" pitchFamily="49" charset="0"/>
                <a:cs typeface="Courier New" pitchFamily="49" charset="0"/>
              </a:rPr>
              <a:t>root-&gt;left</a:t>
            </a:r>
            <a:r>
              <a:rPr lang="en-US" dirty="0"/>
              <a:t> to value of </a:t>
            </a:r>
            <a:r>
              <a:rPr lang="en-US" sz="1800" b="1" dirty="0">
                <a:solidFill>
                  <a:srgbClr val="FF0000"/>
                </a:solidFill>
                <a:latin typeface="Courier New" pitchFamily="49" charset="0"/>
                <a:cs typeface="Courier New" pitchFamily="49" charset="0"/>
              </a:rPr>
              <a:t>temp-&gt;right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temp-&gt;right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root</a:t>
            </a:r>
          </a:p>
        </p:txBody>
      </p:sp>
      <p:sp>
        <p:nvSpPr>
          <p:cNvPr id="144" name="Freeform: Shape 143">
            <a:extLst>
              <a:ext uri="{FF2B5EF4-FFF2-40B4-BE49-F238E27FC236}">
                <a16:creationId xmlns:a16="http://schemas.microsoft.com/office/drawing/2014/main" id="{FB91794D-0D48-47A5-A3A6-3702973B76AD}"/>
              </a:ext>
            </a:extLst>
          </p:cNvPr>
          <p:cNvSpPr/>
          <p:nvPr/>
        </p:nvSpPr>
        <p:spPr>
          <a:xfrm>
            <a:off x="3740130" y="1993106"/>
            <a:ext cx="543739" cy="1485900"/>
          </a:xfrm>
          <a:custGeom>
            <a:avLst/>
            <a:gdLst>
              <a:gd name="connsiteX0" fmla="*/ 543739 w 543739"/>
              <a:gd name="connsiteY0" fmla="*/ 0 h 1485900"/>
              <a:gd name="connsiteX1" fmla="*/ 3195 w 543739"/>
              <a:gd name="connsiteY1" fmla="*/ 426244 h 1485900"/>
              <a:gd name="connsiteX2" fmla="*/ 360383 w 543739"/>
              <a:gd name="connsiteY2" fmla="*/ 1485900 h 1485900"/>
            </a:gdLst>
            <a:ahLst/>
            <a:cxnLst>
              <a:cxn ang="0">
                <a:pos x="connsiteX0" y="connsiteY0"/>
              </a:cxn>
              <a:cxn ang="0">
                <a:pos x="connsiteX1" y="connsiteY1"/>
              </a:cxn>
              <a:cxn ang="0">
                <a:pos x="connsiteX2" y="connsiteY2"/>
              </a:cxn>
            </a:cxnLst>
            <a:rect l="l" t="t" r="r" b="b"/>
            <a:pathLst>
              <a:path w="543739" h="1485900">
                <a:moveTo>
                  <a:pt x="543739" y="0"/>
                </a:moveTo>
                <a:cubicBezTo>
                  <a:pt x="288746" y="89297"/>
                  <a:pt x="33754" y="178594"/>
                  <a:pt x="3195" y="426244"/>
                </a:cubicBezTo>
                <a:cubicBezTo>
                  <a:pt x="-27364" y="673894"/>
                  <a:pt x="166509" y="1079897"/>
                  <a:pt x="360383" y="1485900"/>
                </a:cubicBezTo>
              </a:path>
            </a:pathLst>
          </a:custGeom>
          <a:noFill/>
          <a:ln w="38100">
            <a:solidFill>
              <a:srgbClr val="53548A"/>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D54A9794-76B9-498F-85DD-0ADD0A9316F4}"/>
              </a:ext>
            </a:extLst>
          </p:cNvPr>
          <p:cNvSpPr/>
          <p:nvPr/>
        </p:nvSpPr>
        <p:spPr>
          <a:xfrm>
            <a:off x="3097161" y="1632155"/>
            <a:ext cx="835742" cy="1238864"/>
          </a:xfrm>
          <a:custGeom>
            <a:avLst/>
            <a:gdLst>
              <a:gd name="connsiteX0" fmla="*/ 0 w 835742"/>
              <a:gd name="connsiteY0" fmla="*/ 1238864 h 1238864"/>
              <a:gd name="connsiteX1" fmla="*/ 481781 w 835742"/>
              <a:gd name="connsiteY1" fmla="*/ 983226 h 1238864"/>
              <a:gd name="connsiteX2" fmla="*/ 580104 w 835742"/>
              <a:gd name="connsiteY2" fmla="*/ 265471 h 1238864"/>
              <a:gd name="connsiteX3" fmla="*/ 835742 w 835742"/>
              <a:gd name="connsiteY3" fmla="*/ 0 h 1238864"/>
            </a:gdLst>
            <a:ahLst/>
            <a:cxnLst>
              <a:cxn ang="0">
                <a:pos x="connsiteX0" y="connsiteY0"/>
              </a:cxn>
              <a:cxn ang="0">
                <a:pos x="connsiteX1" y="connsiteY1"/>
              </a:cxn>
              <a:cxn ang="0">
                <a:pos x="connsiteX2" y="connsiteY2"/>
              </a:cxn>
              <a:cxn ang="0">
                <a:pos x="connsiteX3" y="connsiteY3"/>
              </a:cxn>
            </a:cxnLst>
            <a:rect l="l" t="t" r="r" b="b"/>
            <a:pathLst>
              <a:path w="835742" h="1238864">
                <a:moveTo>
                  <a:pt x="0" y="1238864"/>
                </a:moveTo>
                <a:cubicBezTo>
                  <a:pt x="192548" y="1192161"/>
                  <a:pt x="385097" y="1145458"/>
                  <a:pt x="481781" y="983226"/>
                </a:cubicBezTo>
                <a:cubicBezTo>
                  <a:pt x="578465" y="820994"/>
                  <a:pt x="521111" y="429342"/>
                  <a:pt x="580104" y="265471"/>
                </a:cubicBezTo>
                <a:cubicBezTo>
                  <a:pt x="639097" y="101600"/>
                  <a:pt x="737419" y="50800"/>
                  <a:pt x="835742" y="0"/>
                </a:cubicBezTo>
              </a:path>
            </a:pathLst>
          </a:custGeom>
          <a:noFill/>
          <a:ln w="3810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Curved Connector 98">
            <a:extLst>
              <a:ext uri="{FF2B5EF4-FFF2-40B4-BE49-F238E27FC236}">
                <a16:creationId xmlns:a16="http://schemas.microsoft.com/office/drawing/2014/main" id="{83714D68-01C3-48E0-9276-368420226151}"/>
              </a:ext>
            </a:extLst>
          </p:cNvPr>
          <p:cNvCxnSpPr>
            <a:cxnSpLocks/>
          </p:cNvCxnSpPr>
          <p:nvPr/>
        </p:nvCxnSpPr>
        <p:spPr>
          <a:xfrm>
            <a:off x="3107237" y="2868540"/>
            <a:ext cx="989473" cy="614930"/>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6E5F7F3F-8D71-47A7-9ECC-B2F04C3C88FC}"/>
              </a:ext>
            </a:extLst>
          </p:cNvPr>
          <p:cNvGrpSpPr/>
          <p:nvPr/>
        </p:nvGrpSpPr>
        <p:grpSpPr>
          <a:xfrm>
            <a:off x="1597350" y="4236512"/>
            <a:ext cx="1965960" cy="1952058"/>
            <a:chOff x="1597350" y="4226987"/>
            <a:chExt cx="1965960" cy="1952058"/>
          </a:xfrm>
        </p:grpSpPr>
        <p:grpSp>
          <p:nvGrpSpPr>
            <p:cNvPr id="148" name="Group 147">
              <a:extLst>
                <a:ext uri="{FF2B5EF4-FFF2-40B4-BE49-F238E27FC236}">
                  <a16:creationId xmlns:a16="http://schemas.microsoft.com/office/drawing/2014/main" id="{6533B605-F256-4CE6-B50D-88EFDAA142BD}"/>
                </a:ext>
              </a:extLst>
            </p:cNvPr>
            <p:cNvGrpSpPr/>
            <p:nvPr/>
          </p:nvGrpSpPr>
          <p:grpSpPr>
            <a:xfrm>
              <a:off x="1597350" y="4226987"/>
              <a:ext cx="1965960" cy="1952058"/>
              <a:chOff x="1597350" y="4226987"/>
              <a:chExt cx="1965960" cy="1952058"/>
            </a:xfrm>
          </p:grpSpPr>
          <p:grpSp>
            <p:nvGrpSpPr>
              <p:cNvPr id="150" name="Group 66">
                <a:extLst>
                  <a:ext uri="{FF2B5EF4-FFF2-40B4-BE49-F238E27FC236}">
                    <a16:creationId xmlns:a16="http://schemas.microsoft.com/office/drawing/2014/main" id="{0FF89550-0461-474B-A0AC-6B22286ABC9D}"/>
                  </a:ext>
                </a:extLst>
              </p:cNvPr>
              <p:cNvGrpSpPr>
                <a:grpSpLocks/>
              </p:cNvGrpSpPr>
              <p:nvPr/>
            </p:nvGrpSpPr>
            <p:grpSpPr bwMode="auto">
              <a:xfrm>
                <a:off x="1963110" y="4959845"/>
                <a:ext cx="1600200" cy="1219200"/>
                <a:chOff x="1752600" y="1828800"/>
                <a:chExt cx="1600200" cy="1219200"/>
              </a:xfrm>
            </p:grpSpPr>
            <p:sp>
              <p:nvSpPr>
                <p:cNvPr id="152" name="Rectangle 151">
                  <a:extLst>
                    <a:ext uri="{FF2B5EF4-FFF2-40B4-BE49-F238E27FC236}">
                      <a16:creationId xmlns:a16="http://schemas.microsoft.com/office/drawing/2014/main" id="{9D54BA44-070F-42BF-B567-790607BDD408}"/>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153" name="Rectangle 152">
                  <a:extLst>
                    <a:ext uri="{FF2B5EF4-FFF2-40B4-BE49-F238E27FC236}">
                      <a16:creationId xmlns:a16="http://schemas.microsoft.com/office/drawing/2014/main" id="{99D28625-DAF5-4F22-8A85-1576BF6CCDED}"/>
                    </a:ext>
                  </a:extLst>
                </p:cNvPr>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4" name="Rectangle 153">
                  <a:extLst>
                    <a:ext uri="{FF2B5EF4-FFF2-40B4-BE49-F238E27FC236}">
                      <a16:creationId xmlns:a16="http://schemas.microsoft.com/office/drawing/2014/main" id="{CE42E02C-FB26-4DD7-A437-04A6502BACF7}"/>
                    </a:ext>
                  </a:extLst>
                </p:cNvPr>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5" name="Rectangle 154">
                  <a:extLst>
                    <a:ext uri="{FF2B5EF4-FFF2-40B4-BE49-F238E27FC236}">
                      <a16:creationId xmlns:a16="http://schemas.microsoft.com/office/drawing/2014/main" id="{430ED288-6B05-4331-A9A6-AE375DB41B83}"/>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sz="1600" b="1" dirty="0">
                    <a:latin typeface="Courier New" pitchFamily="49" charset="0"/>
                    <a:cs typeface="Courier New" pitchFamily="49" charset="0"/>
                  </a:endParaRPr>
                </a:p>
              </p:txBody>
            </p:sp>
          </p:grpSp>
          <p:sp>
            <p:nvSpPr>
              <p:cNvPr id="151" name="Rectangle 150">
                <a:extLst>
                  <a:ext uri="{FF2B5EF4-FFF2-40B4-BE49-F238E27FC236}">
                    <a16:creationId xmlns:a16="http://schemas.microsoft.com/office/drawing/2014/main" id="{0D8AACE8-F93B-4790-BCCB-CB4BD80FE934}"/>
                  </a:ext>
                </a:extLst>
              </p:cNvPr>
              <p:cNvSpPr/>
              <p:nvPr/>
            </p:nvSpPr>
            <p:spPr>
              <a:xfrm>
                <a:off x="1597350" y="422698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9" name="Curved Connector 79">
              <a:extLst>
                <a:ext uri="{FF2B5EF4-FFF2-40B4-BE49-F238E27FC236}">
                  <a16:creationId xmlns:a16="http://schemas.microsoft.com/office/drawing/2014/main" id="{711C76EA-91F4-41A4-9045-C96C49350B27}"/>
                </a:ext>
              </a:extLst>
            </p:cNvPr>
            <p:cNvCxnSpPr>
              <a:cxnSpLocks/>
            </p:cNvCxnSpPr>
            <p:nvPr/>
          </p:nvCxnSpPr>
          <p:spPr>
            <a:xfrm>
              <a:off x="1803775" y="4274046"/>
              <a:ext cx="893657" cy="676275"/>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156" name="Slide Number Placeholder 4">
            <a:extLst>
              <a:ext uri="{FF2B5EF4-FFF2-40B4-BE49-F238E27FC236}">
                <a16:creationId xmlns:a16="http://schemas.microsoft.com/office/drawing/2014/main" id="{747BC0A5-D08F-4F52-97E3-FBE9757D3872}"/>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22885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childTnLst>
                                  <p:subTnLst>
                                    <p:set>
                                      <p:cBhvr override="childStyle">
                                        <p:cTn dur="1" fill="hold" display="0" masterRel="nextClick" afterEffect="1"/>
                                        <p:tgtEl>
                                          <p:spTgt spid="14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wipe(down)">
                                      <p:cBhvr>
                                        <p:cTn id="1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Curved Connector 87">
            <a:extLst>
              <a:ext uri="{FF2B5EF4-FFF2-40B4-BE49-F238E27FC236}">
                <a16:creationId xmlns:a16="http://schemas.microsoft.com/office/drawing/2014/main" id="{A2C9D41A-156A-48E5-815C-57235DDAAAAD}"/>
              </a:ext>
            </a:extLst>
          </p:cNvPr>
          <p:cNvCxnSpPr>
            <a:cxnSpLocks noChangeShapeType="1"/>
          </p:cNvCxnSpPr>
          <p:nvPr/>
        </p:nvCxnSpPr>
        <p:spPr bwMode="auto">
          <a:xfrm>
            <a:off x="3452416" y="1591470"/>
            <a:ext cx="491622" cy="21431"/>
          </a:xfrm>
          <a:prstGeom prst="curvedConnector3">
            <a:avLst>
              <a:gd name="adj1" fmla="val 50000"/>
            </a:avLst>
          </a:prstGeom>
          <a:noFill/>
          <a:ln w="38100" algn="ctr">
            <a:solidFill>
              <a:schemeClr val="accent1"/>
            </a:solidFill>
            <a:round/>
            <a:headEnd/>
            <a:tailEnd type="arrow" w="med" len="med"/>
          </a:ln>
        </p:spPr>
      </p:cxnSp>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861342-DD4D-4AD9-9788-3E6384389476}"/>
                </a:ext>
              </a:extLst>
            </p:cNvPr>
            <p:cNvSpPr/>
            <p:nvPr/>
          </p:nvSpPr>
          <p:spPr bwMode="auto">
            <a:xfrm>
              <a:off x="2930651" y="2772270"/>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19" name="Group 18">
            <a:extLst>
              <a:ext uri="{FF2B5EF4-FFF2-40B4-BE49-F238E27FC236}">
                <a16:creationId xmlns:a16="http://schemas.microsoft.com/office/drawing/2014/main" id="{587E0D08-D70B-48BA-9947-501618663A48}"/>
              </a:ext>
            </a:extLst>
          </p:cNvPr>
          <p:cNvGrpSpPr/>
          <p:nvPr/>
        </p:nvGrpSpPr>
        <p:grpSpPr>
          <a:xfrm>
            <a:off x="2913463" y="2811957"/>
            <a:ext cx="1983347" cy="1890713"/>
            <a:chOff x="2913463" y="2811957"/>
            <a:chExt cx="1983347" cy="1890713"/>
          </a:xfrm>
        </p:grpSpPr>
        <p:grpSp>
          <p:nvGrpSpPr>
            <p:cNvPr id="85" name="Group 61"/>
            <p:cNvGrpSpPr>
              <a:grpSpLocks/>
            </p:cNvGrpSpPr>
            <p:nvPr/>
          </p:nvGrpSpPr>
          <p:grpSpPr bwMode="auto">
            <a:xfrm>
              <a:off x="3296610" y="3483470"/>
              <a:ext cx="1600200" cy="1219200"/>
              <a:chOff x="1752600" y="1828800"/>
              <a:chExt cx="1600200" cy="1219200"/>
            </a:xfrm>
          </p:grpSpPr>
          <p:sp>
            <p:nvSpPr>
              <p:cNvPr id="86" name="Rectangle 85"/>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87" name="Rectangle 8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8" name="Rectangle 87"/>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90" name="Rectangle 89"/>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8" name="Rectangle 77">
              <a:extLst>
                <a:ext uri="{FF2B5EF4-FFF2-40B4-BE49-F238E27FC236}">
                  <a16:creationId xmlns:a16="http://schemas.microsoft.com/office/drawing/2014/main" id="{7F38B609-F550-49B4-8126-04B098666C65}"/>
                </a:ext>
              </a:extLst>
            </p:cNvPr>
            <p:cNvSpPr/>
            <p:nvPr/>
          </p:nvSpPr>
          <p:spPr>
            <a:xfrm>
              <a:off x="2913463" y="281195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135AA36-D45C-4AF0-A0D1-6D02B851222E}"/>
              </a:ext>
            </a:extLst>
          </p:cNvPr>
          <p:cNvGrpSpPr/>
          <p:nvPr/>
        </p:nvGrpSpPr>
        <p:grpSpPr>
          <a:xfrm>
            <a:off x="642310" y="2593222"/>
            <a:ext cx="1837126" cy="2109448"/>
            <a:chOff x="642310" y="2593222"/>
            <a:chExt cx="1837126" cy="2109448"/>
          </a:xfrm>
        </p:grpSpPr>
        <p:grpSp>
          <p:nvGrpSpPr>
            <p:cNvPr id="9" name="Group 8">
              <a:extLst>
                <a:ext uri="{FF2B5EF4-FFF2-40B4-BE49-F238E27FC236}">
                  <a16:creationId xmlns:a16="http://schemas.microsoft.com/office/drawing/2014/main" id="{477B55C5-E799-48D6-8713-A428C156912B}"/>
                </a:ext>
              </a:extLst>
            </p:cNvPr>
            <p:cNvGrpSpPr/>
            <p:nvPr/>
          </p:nvGrpSpPr>
          <p:grpSpPr>
            <a:xfrm>
              <a:off x="642310" y="2593222"/>
              <a:ext cx="1837126" cy="2109448"/>
              <a:chOff x="642310" y="2593222"/>
              <a:chExt cx="1837126" cy="2109448"/>
            </a:xfrm>
          </p:grpSpPr>
          <p:grpSp>
            <p:nvGrpSpPr>
              <p:cNvPr id="77" name="Group 56"/>
              <p:cNvGrpSpPr>
                <a:grpSpLocks/>
              </p:cNvGrpSpPr>
              <p:nvPr/>
            </p:nvGrpSpPr>
            <p:grpSpPr bwMode="auto">
              <a:xfrm>
                <a:off x="642310" y="3483470"/>
                <a:ext cx="1600200" cy="1219200"/>
                <a:chOff x="1752600" y="1828800"/>
                <a:chExt cx="1600200" cy="1219200"/>
              </a:xfrm>
            </p:grpSpPr>
            <p:sp>
              <p:nvSpPr>
                <p:cNvPr id="79" name="Rectangle 78"/>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81" name="Rectangle 80"/>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3" name="Rectangle 82"/>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84" name="Rectangle 83"/>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70" name="Rectangle 69">
                <a:extLst>
                  <a:ext uri="{FF2B5EF4-FFF2-40B4-BE49-F238E27FC236}">
                    <a16:creationId xmlns:a16="http://schemas.microsoft.com/office/drawing/2014/main" id="{3CEF6229-DD26-43C1-BBC0-99019B48B921}"/>
                  </a:ext>
                </a:extLst>
              </p:cNvPr>
              <p:cNvSpPr/>
              <p:nvPr/>
            </p:nvSpPr>
            <p:spPr bwMode="auto">
              <a:xfrm>
                <a:off x="1597350" y="418965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71" name="Rectangle 70">
                <a:extLst>
                  <a:ext uri="{FF2B5EF4-FFF2-40B4-BE49-F238E27FC236}">
                    <a16:creationId xmlns:a16="http://schemas.microsoft.com/office/drawing/2014/main" id="{DA7788C6-E34C-4D13-ACD4-C536DA836B4D}"/>
                  </a:ext>
                </a:extLst>
              </p:cNvPr>
              <p:cNvSpPr/>
              <p:nvPr/>
            </p:nvSpPr>
            <p:spPr>
              <a:xfrm>
                <a:off x="2115914" y="25932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urved Connector 96">
              <a:extLst>
                <a:ext uri="{FF2B5EF4-FFF2-40B4-BE49-F238E27FC236}">
                  <a16:creationId xmlns:a16="http://schemas.microsoft.com/office/drawing/2014/main" id="{5EF8F5EA-C90C-488D-8A71-058C34F65E1E}"/>
                </a:ext>
              </a:extLst>
            </p:cNvPr>
            <p:cNvCxnSpPr>
              <a:cxnSpLocks/>
              <a:endCxn id="84" idx="0"/>
            </p:cNvCxnSpPr>
            <p:nvPr/>
          </p:nvCxnSpPr>
          <p:spPr>
            <a:xfrm rot="10800000" flipV="1">
              <a:off x="1442411" y="2648444"/>
              <a:ext cx="839751" cy="835026"/>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9959EF98-82E0-4600-96E0-01A6E78BCB5E}"/>
              </a:ext>
            </a:extLst>
          </p:cNvPr>
          <p:cNvSpPr/>
          <p:nvPr/>
        </p:nvSpPr>
        <p:spPr>
          <a:xfrm>
            <a:off x="685359" y="1542071"/>
            <a:ext cx="679450" cy="28575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latin typeface="Courier New" pitchFamily="49" charset="0"/>
                <a:cs typeface="Courier New" pitchFamily="49" charset="0"/>
              </a:rPr>
              <a:t>temp</a:t>
            </a:r>
          </a:p>
        </p:txBody>
      </p:sp>
      <p:cxnSp>
        <p:nvCxnSpPr>
          <p:cNvPr id="98" name="Curved Connector 42">
            <a:extLst>
              <a:ext uri="{FF2B5EF4-FFF2-40B4-BE49-F238E27FC236}">
                <a16:creationId xmlns:a16="http://schemas.microsoft.com/office/drawing/2014/main" id="{C7A7A1B8-3DD5-44FE-B23C-CDF870A91186}"/>
              </a:ext>
            </a:extLst>
          </p:cNvPr>
          <p:cNvCxnSpPr>
            <a:stCxn id="96" idx="3"/>
          </p:cNvCxnSpPr>
          <p:nvPr/>
        </p:nvCxnSpPr>
        <p:spPr>
          <a:xfrm>
            <a:off x="1364809" y="1684946"/>
            <a:ext cx="592325" cy="573547"/>
          </a:xfrm>
          <a:prstGeom prst="curvedConnector3">
            <a:avLst>
              <a:gd name="adj1" fmla="val 4816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4" name="Freeform: Shape 143">
            <a:extLst>
              <a:ext uri="{FF2B5EF4-FFF2-40B4-BE49-F238E27FC236}">
                <a16:creationId xmlns:a16="http://schemas.microsoft.com/office/drawing/2014/main" id="{FB91794D-0D48-47A5-A3A6-3702973B76AD}"/>
              </a:ext>
            </a:extLst>
          </p:cNvPr>
          <p:cNvSpPr/>
          <p:nvPr/>
        </p:nvSpPr>
        <p:spPr>
          <a:xfrm>
            <a:off x="3740130" y="1993106"/>
            <a:ext cx="543739" cy="1485900"/>
          </a:xfrm>
          <a:custGeom>
            <a:avLst/>
            <a:gdLst>
              <a:gd name="connsiteX0" fmla="*/ 543739 w 543739"/>
              <a:gd name="connsiteY0" fmla="*/ 0 h 1485900"/>
              <a:gd name="connsiteX1" fmla="*/ 3195 w 543739"/>
              <a:gd name="connsiteY1" fmla="*/ 426244 h 1485900"/>
              <a:gd name="connsiteX2" fmla="*/ 360383 w 543739"/>
              <a:gd name="connsiteY2" fmla="*/ 1485900 h 1485900"/>
            </a:gdLst>
            <a:ahLst/>
            <a:cxnLst>
              <a:cxn ang="0">
                <a:pos x="connsiteX0" y="connsiteY0"/>
              </a:cxn>
              <a:cxn ang="0">
                <a:pos x="connsiteX1" y="connsiteY1"/>
              </a:cxn>
              <a:cxn ang="0">
                <a:pos x="connsiteX2" y="connsiteY2"/>
              </a:cxn>
            </a:cxnLst>
            <a:rect l="l" t="t" r="r" b="b"/>
            <a:pathLst>
              <a:path w="543739" h="1485900">
                <a:moveTo>
                  <a:pt x="543739" y="0"/>
                </a:moveTo>
                <a:cubicBezTo>
                  <a:pt x="288746" y="89297"/>
                  <a:pt x="33754" y="178594"/>
                  <a:pt x="3195" y="426244"/>
                </a:cubicBezTo>
                <a:cubicBezTo>
                  <a:pt x="-27364" y="673894"/>
                  <a:pt x="166509" y="1079897"/>
                  <a:pt x="360383" y="1485900"/>
                </a:cubicBezTo>
              </a:path>
            </a:pathLst>
          </a:custGeom>
          <a:noFill/>
          <a:ln w="38100">
            <a:solidFill>
              <a:srgbClr val="53548A"/>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D54A9794-76B9-498F-85DD-0ADD0A9316F4}"/>
              </a:ext>
            </a:extLst>
          </p:cNvPr>
          <p:cNvSpPr/>
          <p:nvPr/>
        </p:nvSpPr>
        <p:spPr>
          <a:xfrm>
            <a:off x="3097161" y="1632155"/>
            <a:ext cx="835742" cy="1238864"/>
          </a:xfrm>
          <a:custGeom>
            <a:avLst/>
            <a:gdLst>
              <a:gd name="connsiteX0" fmla="*/ 0 w 835742"/>
              <a:gd name="connsiteY0" fmla="*/ 1238864 h 1238864"/>
              <a:gd name="connsiteX1" fmla="*/ 481781 w 835742"/>
              <a:gd name="connsiteY1" fmla="*/ 983226 h 1238864"/>
              <a:gd name="connsiteX2" fmla="*/ 580104 w 835742"/>
              <a:gd name="connsiteY2" fmla="*/ 265471 h 1238864"/>
              <a:gd name="connsiteX3" fmla="*/ 835742 w 835742"/>
              <a:gd name="connsiteY3" fmla="*/ 0 h 1238864"/>
            </a:gdLst>
            <a:ahLst/>
            <a:cxnLst>
              <a:cxn ang="0">
                <a:pos x="connsiteX0" y="connsiteY0"/>
              </a:cxn>
              <a:cxn ang="0">
                <a:pos x="connsiteX1" y="connsiteY1"/>
              </a:cxn>
              <a:cxn ang="0">
                <a:pos x="connsiteX2" y="connsiteY2"/>
              </a:cxn>
              <a:cxn ang="0">
                <a:pos x="connsiteX3" y="connsiteY3"/>
              </a:cxn>
            </a:cxnLst>
            <a:rect l="l" t="t" r="r" b="b"/>
            <a:pathLst>
              <a:path w="835742" h="1238864">
                <a:moveTo>
                  <a:pt x="0" y="1238864"/>
                </a:moveTo>
                <a:cubicBezTo>
                  <a:pt x="192548" y="1192161"/>
                  <a:pt x="385097" y="1145458"/>
                  <a:pt x="481781" y="983226"/>
                </a:cubicBezTo>
                <a:cubicBezTo>
                  <a:pt x="578465" y="820994"/>
                  <a:pt x="521111" y="429342"/>
                  <a:pt x="580104" y="265471"/>
                </a:cubicBezTo>
                <a:cubicBezTo>
                  <a:pt x="639097" y="101600"/>
                  <a:pt x="737419" y="50800"/>
                  <a:pt x="835742" y="0"/>
                </a:cubicBezTo>
              </a:path>
            </a:pathLst>
          </a:custGeom>
          <a:noFill/>
          <a:ln w="38100">
            <a:solidFill>
              <a:srgbClr val="53548A"/>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6E5F7F3F-8D71-47A7-9ECC-B2F04C3C88FC}"/>
              </a:ext>
            </a:extLst>
          </p:cNvPr>
          <p:cNvGrpSpPr/>
          <p:nvPr/>
        </p:nvGrpSpPr>
        <p:grpSpPr>
          <a:xfrm>
            <a:off x="1597350" y="4236512"/>
            <a:ext cx="1965960" cy="1952058"/>
            <a:chOff x="1597350" y="4226987"/>
            <a:chExt cx="1965960" cy="1952058"/>
          </a:xfrm>
        </p:grpSpPr>
        <p:grpSp>
          <p:nvGrpSpPr>
            <p:cNvPr id="148" name="Group 147">
              <a:extLst>
                <a:ext uri="{FF2B5EF4-FFF2-40B4-BE49-F238E27FC236}">
                  <a16:creationId xmlns:a16="http://schemas.microsoft.com/office/drawing/2014/main" id="{6533B605-F256-4CE6-B50D-88EFDAA142BD}"/>
                </a:ext>
              </a:extLst>
            </p:cNvPr>
            <p:cNvGrpSpPr/>
            <p:nvPr/>
          </p:nvGrpSpPr>
          <p:grpSpPr>
            <a:xfrm>
              <a:off x="1597350" y="4226987"/>
              <a:ext cx="1965960" cy="1952058"/>
              <a:chOff x="1597350" y="4226987"/>
              <a:chExt cx="1965960" cy="1952058"/>
            </a:xfrm>
          </p:grpSpPr>
          <p:grpSp>
            <p:nvGrpSpPr>
              <p:cNvPr id="150" name="Group 66">
                <a:extLst>
                  <a:ext uri="{FF2B5EF4-FFF2-40B4-BE49-F238E27FC236}">
                    <a16:creationId xmlns:a16="http://schemas.microsoft.com/office/drawing/2014/main" id="{0FF89550-0461-474B-A0AC-6B22286ABC9D}"/>
                  </a:ext>
                </a:extLst>
              </p:cNvPr>
              <p:cNvGrpSpPr>
                <a:grpSpLocks/>
              </p:cNvGrpSpPr>
              <p:nvPr/>
            </p:nvGrpSpPr>
            <p:grpSpPr bwMode="auto">
              <a:xfrm>
                <a:off x="1963110" y="4959845"/>
                <a:ext cx="1600200" cy="1219200"/>
                <a:chOff x="1752600" y="1828800"/>
                <a:chExt cx="1600200" cy="1219200"/>
              </a:xfrm>
            </p:grpSpPr>
            <p:sp>
              <p:nvSpPr>
                <p:cNvPr id="152" name="Rectangle 151">
                  <a:extLst>
                    <a:ext uri="{FF2B5EF4-FFF2-40B4-BE49-F238E27FC236}">
                      <a16:creationId xmlns:a16="http://schemas.microsoft.com/office/drawing/2014/main" id="{9D54BA44-070F-42BF-B567-790607BDD408}"/>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153" name="Rectangle 152">
                  <a:extLst>
                    <a:ext uri="{FF2B5EF4-FFF2-40B4-BE49-F238E27FC236}">
                      <a16:creationId xmlns:a16="http://schemas.microsoft.com/office/drawing/2014/main" id="{99D28625-DAF5-4F22-8A85-1576BF6CCDED}"/>
                    </a:ext>
                  </a:extLst>
                </p:cNvPr>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4" name="Rectangle 153">
                  <a:extLst>
                    <a:ext uri="{FF2B5EF4-FFF2-40B4-BE49-F238E27FC236}">
                      <a16:creationId xmlns:a16="http://schemas.microsoft.com/office/drawing/2014/main" id="{CE42E02C-FB26-4DD7-A437-04A6502BACF7}"/>
                    </a:ext>
                  </a:extLst>
                </p:cNvPr>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55" name="Rectangle 154">
                  <a:extLst>
                    <a:ext uri="{FF2B5EF4-FFF2-40B4-BE49-F238E27FC236}">
                      <a16:creationId xmlns:a16="http://schemas.microsoft.com/office/drawing/2014/main" id="{430ED288-6B05-4331-A9A6-AE375DB41B83}"/>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sz="1600" b="1" dirty="0">
                    <a:latin typeface="Courier New" pitchFamily="49" charset="0"/>
                    <a:cs typeface="Courier New" pitchFamily="49" charset="0"/>
                  </a:endParaRPr>
                </a:p>
              </p:txBody>
            </p:sp>
          </p:grpSp>
          <p:sp>
            <p:nvSpPr>
              <p:cNvPr id="151" name="Rectangle 150">
                <a:extLst>
                  <a:ext uri="{FF2B5EF4-FFF2-40B4-BE49-F238E27FC236}">
                    <a16:creationId xmlns:a16="http://schemas.microsoft.com/office/drawing/2014/main" id="{0D8AACE8-F93B-4790-BCCB-CB4BD80FE934}"/>
                  </a:ext>
                </a:extLst>
              </p:cNvPr>
              <p:cNvSpPr/>
              <p:nvPr/>
            </p:nvSpPr>
            <p:spPr>
              <a:xfrm>
                <a:off x="1597350" y="4226987"/>
                <a:ext cx="363523"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9" name="Curved Connector 79">
              <a:extLst>
                <a:ext uri="{FF2B5EF4-FFF2-40B4-BE49-F238E27FC236}">
                  <a16:creationId xmlns:a16="http://schemas.microsoft.com/office/drawing/2014/main" id="{711C76EA-91F4-41A4-9045-C96C49350B27}"/>
                </a:ext>
              </a:extLst>
            </p:cNvPr>
            <p:cNvCxnSpPr>
              <a:cxnSpLocks/>
            </p:cNvCxnSpPr>
            <p:nvPr/>
          </p:nvCxnSpPr>
          <p:spPr>
            <a:xfrm>
              <a:off x="1803775" y="4274046"/>
              <a:ext cx="893657" cy="676275"/>
            </a:xfrm>
            <a:prstGeom prst="curvedConnector2">
              <a:avLst/>
            </a:prstGeom>
            <a:ln w="38100">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B6C699DE-C709-4DF1-BF0D-A302BCAC0ED4}"/>
              </a:ext>
            </a:extLst>
          </p:cNvPr>
          <p:cNvGrpSpPr/>
          <p:nvPr/>
        </p:nvGrpSpPr>
        <p:grpSpPr>
          <a:xfrm>
            <a:off x="8112058" y="1295400"/>
            <a:ext cx="1870142" cy="1689774"/>
            <a:chOff x="7197658" y="1295400"/>
            <a:chExt cx="1870142" cy="1689774"/>
          </a:xfrm>
        </p:grpSpPr>
        <p:grpSp>
          <p:nvGrpSpPr>
            <p:cNvPr id="92" name="Group 91">
              <a:extLst>
                <a:ext uri="{FF2B5EF4-FFF2-40B4-BE49-F238E27FC236}">
                  <a16:creationId xmlns:a16="http://schemas.microsoft.com/office/drawing/2014/main" id="{82542327-0A37-44AD-A26B-27C3CC65FD69}"/>
                </a:ext>
              </a:extLst>
            </p:cNvPr>
            <p:cNvGrpSpPr/>
            <p:nvPr/>
          </p:nvGrpSpPr>
          <p:grpSpPr>
            <a:xfrm>
              <a:off x="7576411" y="1295400"/>
              <a:ext cx="1491389" cy="1689774"/>
              <a:chOff x="7452861" y="1425519"/>
              <a:chExt cx="1491389" cy="1689774"/>
            </a:xfrm>
          </p:grpSpPr>
          <p:grpSp>
            <p:nvGrpSpPr>
              <p:cNvPr id="99" name="Group 98">
                <a:extLst>
                  <a:ext uri="{FF2B5EF4-FFF2-40B4-BE49-F238E27FC236}">
                    <a16:creationId xmlns:a16="http://schemas.microsoft.com/office/drawing/2014/main" id="{034031F4-7952-48F5-9604-82A5571D1F99}"/>
                  </a:ext>
                </a:extLst>
              </p:cNvPr>
              <p:cNvGrpSpPr/>
              <p:nvPr/>
            </p:nvGrpSpPr>
            <p:grpSpPr>
              <a:xfrm>
                <a:off x="7580671" y="1551878"/>
                <a:ext cx="1363579" cy="1563415"/>
                <a:chOff x="1905000" y="838200"/>
                <a:chExt cx="1668379" cy="2010103"/>
              </a:xfrm>
            </p:grpSpPr>
            <p:cxnSp>
              <p:nvCxnSpPr>
                <p:cNvPr id="120" name="Straight Connector 119">
                  <a:extLst>
                    <a:ext uri="{FF2B5EF4-FFF2-40B4-BE49-F238E27FC236}">
                      <a16:creationId xmlns:a16="http://schemas.microsoft.com/office/drawing/2014/main" id="{A6E234C0-937A-4D2D-894A-D0F901D4174E}"/>
                    </a:ext>
                  </a:extLst>
                </p:cNvPr>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E0C3275-98D5-4F51-AEFB-2FFC1217504F}"/>
                    </a:ext>
                  </a:extLst>
                </p:cNvPr>
                <p:cNvCxnSpPr>
                  <a:stCxn id="122" idx="3"/>
                  <a:endCxn id="123" idx="7"/>
                </p:cNvCxnSpPr>
                <p:nvPr/>
              </p:nvCxnSpPr>
              <p:spPr>
                <a:xfrm flipH="1">
                  <a:off x="2546162" y="1098363"/>
                  <a:ext cx="275764" cy="394075"/>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C4F09DFB-BAD8-46AA-AF1D-B7751FE01D62}"/>
                    </a:ext>
                  </a:extLst>
                </p:cNvPr>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20</a:t>
                  </a:r>
                </a:p>
              </p:txBody>
            </p:sp>
            <p:sp>
              <p:nvSpPr>
                <p:cNvPr id="123" name="Oval 122">
                  <a:extLst>
                    <a:ext uri="{FF2B5EF4-FFF2-40B4-BE49-F238E27FC236}">
                      <a16:creationId xmlns:a16="http://schemas.microsoft.com/office/drawing/2014/main" id="{717B196A-FC96-4D8F-AC92-ABD289BF1D99}"/>
                    </a:ext>
                  </a:extLst>
                </p:cNvPr>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10</a:t>
                  </a:r>
                </a:p>
              </p:txBody>
            </p:sp>
            <p:sp>
              <p:nvSpPr>
                <p:cNvPr id="124" name="Oval 123">
                  <a:extLst>
                    <a:ext uri="{FF2B5EF4-FFF2-40B4-BE49-F238E27FC236}">
                      <a16:creationId xmlns:a16="http://schemas.microsoft.com/office/drawing/2014/main" id="{F98CFC66-5A26-479F-A3C2-E15BDC6AA070}"/>
                    </a:ext>
                  </a:extLst>
                </p:cNvPr>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40</a:t>
                  </a:r>
                </a:p>
              </p:txBody>
            </p:sp>
            <p:sp>
              <p:nvSpPr>
                <p:cNvPr id="125" name="Oval 124">
                  <a:extLst>
                    <a:ext uri="{FF2B5EF4-FFF2-40B4-BE49-F238E27FC236}">
                      <a16:creationId xmlns:a16="http://schemas.microsoft.com/office/drawing/2014/main" id="{D318489F-E3ED-4476-B4C5-3D95410F3DB4}"/>
                    </a:ext>
                  </a:extLst>
                </p:cNvPr>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5</a:t>
                  </a:r>
                </a:p>
              </p:txBody>
            </p:sp>
            <p:sp>
              <p:nvSpPr>
                <p:cNvPr id="126" name="Oval 125">
                  <a:extLst>
                    <a:ext uri="{FF2B5EF4-FFF2-40B4-BE49-F238E27FC236}">
                      <a16:creationId xmlns:a16="http://schemas.microsoft.com/office/drawing/2014/main" id="{BFF42167-931C-4E71-8AC1-D446555ABC51}"/>
                    </a:ext>
                  </a:extLst>
                </p:cNvPr>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15</a:t>
                  </a:r>
                </a:p>
              </p:txBody>
            </p:sp>
            <p:sp>
              <p:nvSpPr>
                <p:cNvPr id="127" name="Oval 126">
                  <a:extLst>
                    <a:ext uri="{FF2B5EF4-FFF2-40B4-BE49-F238E27FC236}">
                      <a16:creationId xmlns:a16="http://schemas.microsoft.com/office/drawing/2014/main" id="{3F9EF34C-F938-4504-AD39-1C9B3030FEF0}"/>
                    </a:ext>
                  </a:extLst>
                </p:cNvPr>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latin typeface="Consolas" panose="020B0609020204030204" pitchFamily="49" charset="0"/>
                      <a:cs typeface="Consolas" panose="020B0609020204030204" pitchFamily="49" charset="0"/>
                    </a:rPr>
                    <a:t>7</a:t>
                  </a:r>
                </a:p>
              </p:txBody>
            </p:sp>
            <p:cxnSp>
              <p:nvCxnSpPr>
                <p:cNvPr id="131" name="Straight Connector 130">
                  <a:extLst>
                    <a:ext uri="{FF2B5EF4-FFF2-40B4-BE49-F238E27FC236}">
                      <a16:creationId xmlns:a16="http://schemas.microsoft.com/office/drawing/2014/main" id="{E02B4FAC-A05E-4B28-A30A-78ACFF72250E}"/>
                    </a:ext>
                  </a:extLst>
                </p:cNvPr>
                <p:cNvCxnSpPr>
                  <a:stCxn id="122" idx="4"/>
                  <a:endCxn id="126" idx="0"/>
                </p:cNvCxnSpPr>
                <p:nvPr/>
              </p:nvCxnSpPr>
              <p:spPr>
                <a:xfrm flipH="1">
                  <a:off x="2819400" y="1143000"/>
                  <a:ext cx="110290" cy="838200"/>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2A4746A-F633-4612-AD4C-81FB765E1C78}"/>
                    </a:ext>
                  </a:extLst>
                </p:cNvPr>
                <p:cNvCxnSpPr>
                  <a:endCxn id="125"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B5EC69B-84F2-4C0F-B24B-B8998E1AF8F2}"/>
                    </a:ext>
                  </a:extLst>
                </p:cNvPr>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B48D908A-3C8D-4A00-B408-C9C8D02EA1F4}"/>
                  </a:ext>
                </a:extLst>
              </p:cNvPr>
              <p:cNvGrpSpPr/>
              <p:nvPr/>
            </p:nvGrpSpPr>
            <p:grpSpPr>
              <a:xfrm>
                <a:off x="7452861" y="1425519"/>
                <a:ext cx="563762" cy="600493"/>
                <a:chOff x="7101739" y="3660608"/>
                <a:chExt cx="563762" cy="600493"/>
              </a:xfrm>
            </p:grpSpPr>
            <p:cxnSp>
              <p:nvCxnSpPr>
                <p:cNvPr id="118" name="Straight Connector 117">
                  <a:extLst>
                    <a:ext uri="{FF2B5EF4-FFF2-40B4-BE49-F238E27FC236}">
                      <a16:creationId xmlns:a16="http://schemas.microsoft.com/office/drawing/2014/main" id="{23F64AA7-D158-4C36-AC94-8215AAED3481}"/>
                    </a:ext>
                  </a:extLst>
                </p:cNvPr>
                <p:cNvCxnSpPr>
                  <a:stCxn id="123" idx="0"/>
                </p:cNvCxnSpPr>
                <p:nvPr/>
              </p:nvCxnSpPr>
              <p:spPr>
                <a:xfrm flipH="1" flipV="1">
                  <a:off x="7478664" y="3876052"/>
                  <a:ext cx="186837" cy="385049"/>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454026E-C400-442C-B1B3-BCAB1DC2AD0E}"/>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grpSp>
          <p:nvGrpSpPr>
            <p:cNvPr id="93" name="Group 92">
              <a:extLst>
                <a:ext uri="{FF2B5EF4-FFF2-40B4-BE49-F238E27FC236}">
                  <a16:creationId xmlns:a16="http://schemas.microsoft.com/office/drawing/2014/main" id="{207DA627-0058-406C-A65C-2C19FA7A30A2}"/>
                </a:ext>
              </a:extLst>
            </p:cNvPr>
            <p:cNvGrpSpPr/>
            <p:nvPr/>
          </p:nvGrpSpPr>
          <p:grpSpPr>
            <a:xfrm>
              <a:off x="7197658" y="1759006"/>
              <a:ext cx="840739" cy="215444"/>
              <a:chOff x="7101739" y="3660608"/>
              <a:chExt cx="840739" cy="215444"/>
            </a:xfrm>
          </p:grpSpPr>
          <p:cxnSp>
            <p:nvCxnSpPr>
              <p:cNvPr id="94" name="Straight Connector 93">
                <a:extLst>
                  <a:ext uri="{FF2B5EF4-FFF2-40B4-BE49-F238E27FC236}">
                    <a16:creationId xmlns:a16="http://schemas.microsoft.com/office/drawing/2014/main" id="{CF7169F9-2DD4-4CB8-94D6-5725C2D67B2A}"/>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F3E0D17-50E2-4603-B9F4-77EDD2665032}"/>
                  </a:ext>
                </a:extLst>
              </p:cNvPr>
              <p:cNvSpPr txBox="1"/>
              <p:nvPr/>
            </p:nvSpPr>
            <p:spPr>
              <a:xfrm>
                <a:off x="7101739" y="3660608"/>
                <a:ext cx="478932" cy="215444"/>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temp</a:t>
                </a:r>
              </a:p>
            </p:txBody>
          </p:sp>
        </p:grpSp>
      </p:grpSp>
      <p:sp>
        <p:nvSpPr>
          <p:cNvPr id="134" name="TextBox 3">
            <a:extLst>
              <a:ext uri="{FF2B5EF4-FFF2-40B4-BE49-F238E27FC236}">
                <a16:creationId xmlns:a16="http://schemas.microsoft.com/office/drawing/2014/main" id="{74895F97-8D73-4CEA-8F0E-3B4BAC0E7341}"/>
              </a:ext>
            </a:extLst>
          </p:cNvPr>
          <p:cNvSpPr txBox="1">
            <a:spLocks noChangeArrowheads="1"/>
          </p:cNvSpPr>
          <p:nvPr/>
        </p:nvSpPr>
        <p:spPr bwMode="auto">
          <a:xfrm>
            <a:off x="5400412" y="5189615"/>
            <a:ext cx="5267398" cy="1477328"/>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a:p>
            <a:pPr marL="342900" lvl="1" indent="-342900">
              <a:buFont typeface="+mj-lt"/>
              <a:buAutoNum type="arabicPeriod" startAt="2"/>
              <a:tabLst>
                <a:tab pos="341313" algn="l"/>
              </a:tabLst>
            </a:pPr>
            <a:r>
              <a:rPr lang="en-US" dirty="0"/>
              <a:t>Set </a:t>
            </a:r>
            <a:r>
              <a:rPr lang="en-US" sz="1800" b="1" dirty="0">
                <a:solidFill>
                  <a:srgbClr val="FF0000"/>
                </a:solidFill>
                <a:latin typeface="Courier New" pitchFamily="49" charset="0"/>
                <a:cs typeface="Courier New" pitchFamily="49" charset="0"/>
              </a:rPr>
              <a:t>root-&gt;left</a:t>
            </a:r>
            <a:r>
              <a:rPr lang="en-US" dirty="0"/>
              <a:t> to value of </a:t>
            </a:r>
            <a:r>
              <a:rPr lang="en-US" sz="1800" b="1" dirty="0">
                <a:solidFill>
                  <a:srgbClr val="FF0000"/>
                </a:solidFill>
                <a:latin typeface="Courier New" pitchFamily="49" charset="0"/>
                <a:cs typeface="Courier New" pitchFamily="49" charset="0"/>
              </a:rPr>
              <a:t>temp-&gt;right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temp-&gt;right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root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root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temp</a:t>
            </a:r>
            <a:endParaRPr lang="en-US" b="1" dirty="0">
              <a:solidFill>
                <a:srgbClr val="FF0000"/>
              </a:solidFill>
            </a:endParaRPr>
          </a:p>
        </p:txBody>
      </p:sp>
      <p:cxnSp>
        <p:nvCxnSpPr>
          <p:cNvPr id="135" name="Curved Connector 9">
            <a:extLst>
              <a:ext uri="{FF2B5EF4-FFF2-40B4-BE49-F238E27FC236}">
                <a16:creationId xmlns:a16="http://schemas.microsoft.com/office/drawing/2014/main" id="{4DE469D5-165D-47DD-A067-7A9381BE155B}"/>
              </a:ext>
            </a:extLst>
          </p:cNvPr>
          <p:cNvCxnSpPr>
            <a:cxnSpLocks noChangeShapeType="1"/>
          </p:cNvCxnSpPr>
          <p:nvPr/>
        </p:nvCxnSpPr>
        <p:spPr bwMode="auto">
          <a:xfrm rot="5400000">
            <a:off x="2775098" y="1722981"/>
            <a:ext cx="325437" cy="349753"/>
          </a:xfrm>
          <a:prstGeom prst="curvedConnector3">
            <a:avLst>
              <a:gd name="adj1" fmla="val 50000"/>
            </a:avLst>
          </a:prstGeom>
          <a:noFill/>
          <a:ln w="38100" algn="ctr">
            <a:solidFill>
              <a:srgbClr val="FF0000"/>
            </a:solidFill>
            <a:round/>
            <a:headEnd/>
            <a:tailEnd type="triangle" w="med" len="med"/>
          </a:ln>
        </p:spPr>
      </p:cxnSp>
      <p:sp>
        <p:nvSpPr>
          <p:cNvPr id="138" name="Slide Number Placeholder 4">
            <a:extLst>
              <a:ext uri="{FF2B5EF4-FFF2-40B4-BE49-F238E27FC236}">
                <a16:creationId xmlns:a16="http://schemas.microsoft.com/office/drawing/2014/main" id="{1BF88DEF-A7CA-4133-AF6C-FF6D748FAD10}"/>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19</a:t>
            </a:fld>
            <a:endParaRPr lang="en-US" dirty="0"/>
          </a:p>
        </p:txBody>
      </p:sp>
    </p:spTree>
    <p:extLst>
      <p:ext uri="{BB962C8B-B14F-4D97-AF65-F5344CB8AC3E}">
        <p14:creationId xmlns:p14="http://schemas.microsoft.com/office/powerpoint/2010/main" val="25720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6"/>
                                        </p:tgtEl>
                                      </p:cBhvr>
                                    </p:animEffect>
                                    <p:set>
                                      <p:cBhvr>
                                        <p:cTn id="7" dur="1" fill="hold">
                                          <p:stCondLst>
                                            <p:cond delay="499"/>
                                          </p:stCondLst>
                                        </p:cTn>
                                        <p:tgtEl>
                                          <p:spTgt spid="13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246EB6-02B0-4FD2-B85D-E0179B125A8F}"/>
              </a:ext>
            </a:extLst>
          </p:cNvPr>
          <p:cNvPicPr>
            <a:picLocks noChangeAspect="1"/>
          </p:cNvPicPr>
          <p:nvPr/>
        </p:nvPicPr>
        <p:blipFill>
          <a:blip r:embed="rId3"/>
          <a:stretch>
            <a:fillRect/>
          </a:stretch>
        </p:blipFill>
        <p:spPr>
          <a:xfrm>
            <a:off x="658368" y="1242358"/>
            <a:ext cx="8385622" cy="5515281"/>
          </a:xfrm>
          <a:prstGeom prst="rect">
            <a:avLst/>
          </a:prstGeom>
        </p:spPr>
      </p:pic>
      <p:sp>
        <p:nvSpPr>
          <p:cNvPr id="4" name="Footer Placeholder 3"/>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
        <p:nvSpPr>
          <p:cNvPr id="12" name="Title 1">
            <a:extLst>
              <a:ext uri="{FF2B5EF4-FFF2-40B4-BE49-F238E27FC236}">
                <a16:creationId xmlns:a16="http://schemas.microsoft.com/office/drawing/2014/main" id="{41B2FC90-5A0C-4887-A2DF-99B8F31A0731}"/>
              </a:ext>
            </a:extLst>
          </p:cNvPr>
          <p:cNvSpPr>
            <a:spLocks noGrp="1"/>
          </p:cNvSpPr>
          <p:nvPr>
            <p:ph type="title"/>
          </p:nvPr>
        </p:nvSpPr>
        <p:spPr>
          <a:xfrm>
            <a:off x="640080" y="169342"/>
            <a:ext cx="9980296" cy="731520"/>
          </a:xfrm>
        </p:spPr>
        <p:txBody>
          <a:bodyPr/>
          <a:lstStyle/>
          <a:p>
            <a:r>
              <a:rPr lang="en-US" dirty="0"/>
              <a:t>Attendance Quiz #37</a:t>
            </a:r>
          </a:p>
        </p:txBody>
      </p:sp>
    </p:spTree>
    <p:extLst>
      <p:ext uri="{BB962C8B-B14F-4D97-AF65-F5344CB8AC3E}">
        <p14:creationId xmlns:p14="http://schemas.microsoft.com/office/powerpoint/2010/main" val="380710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Curved Connector 87">
            <a:extLst>
              <a:ext uri="{FF2B5EF4-FFF2-40B4-BE49-F238E27FC236}">
                <a16:creationId xmlns:a16="http://schemas.microsoft.com/office/drawing/2014/main" id="{A2C9D41A-156A-48E5-815C-57235DDAAAAD}"/>
              </a:ext>
            </a:extLst>
          </p:cNvPr>
          <p:cNvCxnSpPr>
            <a:cxnSpLocks noChangeShapeType="1"/>
          </p:cNvCxnSpPr>
          <p:nvPr/>
        </p:nvCxnSpPr>
        <p:spPr bwMode="auto">
          <a:xfrm>
            <a:off x="3452416" y="1591470"/>
            <a:ext cx="491622" cy="21431"/>
          </a:xfrm>
          <a:prstGeom prst="curvedConnector3">
            <a:avLst>
              <a:gd name="adj1" fmla="val 50000"/>
            </a:avLst>
          </a:prstGeom>
          <a:noFill/>
          <a:ln w="38100" algn="ctr">
            <a:solidFill>
              <a:schemeClr val="accent1"/>
            </a:solidFill>
            <a:round/>
            <a:headEnd/>
            <a:tailEnd type="arrow" w="med" len="med"/>
          </a:ln>
        </p:spPr>
      </p:cxnSp>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3" name="Group 2">
            <a:extLst>
              <a:ext uri="{FF2B5EF4-FFF2-40B4-BE49-F238E27FC236}">
                <a16:creationId xmlns:a16="http://schemas.microsoft.com/office/drawing/2014/main" id="{3E565B58-3538-42DC-992C-E077346A3A2F}"/>
              </a:ext>
            </a:extLst>
          </p:cNvPr>
          <p:cNvGrpSpPr/>
          <p:nvPr/>
        </p:nvGrpSpPr>
        <p:grpSpPr>
          <a:xfrm>
            <a:off x="2801310" y="1421759"/>
            <a:ext cx="2743200" cy="1219200"/>
            <a:chOff x="2801310" y="1421759"/>
            <a:chExt cx="2743200" cy="1219200"/>
          </a:xfrm>
        </p:grpSpPr>
        <p:grpSp>
          <p:nvGrpSpPr>
            <p:cNvPr id="42" name="Group 8"/>
            <p:cNvGrpSpPr>
              <a:grpSpLocks/>
            </p:cNvGrpSpPr>
            <p:nvPr/>
          </p:nvGrpSpPr>
          <p:grpSpPr bwMode="auto">
            <a:xfrm>
              <a:off x="3944310" y="1421759"/>
              <a:ext cx="1600200" cy="1219200"/>
              <a:chOff x="1752600" y="1828800"/>
              <a:chExt cx="1600200" cy="1219200"/>
            </a:xfrm>
          </p:grpSpPr>
          <p:sp>
            <p:nvSpPr>
              <p:cNvPr id="43" name="Rectangle 4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44" name="Rectangle 43"/>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5" name="Rectangle 44"/>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6" name="Rectangle 4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8" name="Rectangle 57">
              <a:extLst>
                <a:ext uri="{FF2B5EF4-FFF2-40B4-BE49-F238E27FC236}">
                  <a16:creationId xmlns:a16="http://schemas.microsoft.com/office/drawing/2014/main" id="{FB86F6F1-CC60-414F-AB9A-2122AFC134A5}"/>
                </a:ext>
              </a:extLst>
            </p:cNvPr>
            <p:cNvSpPr/>
            <p:nvPr/>
          </p:nvSpPr>
          <p:spPr>
            <a:xfrm>
              <a:off x="2801310" y="1454645"/>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sp>
          <p:nvSpPr>
            <p:cNvPr id="61" name="Rectangle 60">
              <a:extLst>
                <a:ext uri="{FF2B5EF4-FFF2-40B4-BE49-F238E27FC236}">
                  <a16:creationId xmlns:a16="http://schemas.microsoft.com/office/drawing/2014/main" id="{86E426D5-4E74-4757-8BA7-61DC7FAD45F2}"/>
                </a:ext>
              </a:extLst>
            </p:cNvPr>
            <p:cNvSpPr/>
            <p:nvPr/>
          </p:nvSpPr>
          <p:spPr bwMode="auto">
            <a:xfrm>
              <a:off x="4880232" y="2121761"/>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3" name="Rectangle 62">
              <a:extLst>
                <a:ext uri="{FF2B5EF4-FFF2-40B4-BE49-F238E27FC236}">
                  <a16:creationId xmlns:a16="http://schemas.microsoft.com/office/drawing/2014/main" id="{42FC067B-8D66-4752-BDD8-D614374402D4}"/>
                </a:ext>
              </a:extLst>
            </p:cNvPr>
            <p:cNvSpPr/>
            <p:nvPr/>
          </p:nvSpPr>
          <p:spPr bwMode="auto">
            <a:xfrm>
              <a:off x="4067432" y="1902686"/>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grpSp>
        <p:nvGrpSpPr>
          <p:cNvPr id="23" name="Group 22">
            <a:extLst>
              <a:ext uri="{FF2B5EF4-FFF2-40B4-BE49-F238E27FC236}">
                <a16:creationId xmlns:a16="http://schemas.microsoft.com/office/drawing/2014/main" id="{271AC77D-DEC1-4CC1-9B83-EDB69F75F361}"/>
              </a:ext>
            </a:extLst>
          </p:cNvPr>
          <p:cNvGrpSpPr/>
          <p:nvPr/>
        </p:nvGrpSpPr>
        <p:grpSpPr>
          <a:xfrm>
            <a:off x="4887165" y="2067420"/>
            <a:ext cx="2740145" cy="1219200"/>
            <a:chOff x="4887165" y="2067420"/>
            <a:chExt cx="2740145" cy="1219200"/>
          </a:xfrm>
        </p:grpSpPr>
        <p:grpSp>
          <p:nvGrpSpPr>
            <p:cNvPr id="72" name="Group 51"/>
            <p:cNvGrpSpPr>
              <a:grpSpLocks/>
            </p:cNvGrpSpPr>
            <p:nvPr/>
          </p:nvGrpSpPr>
          <p:grpSpPr bwMode="auto">
            <a:xfrm>
              <a:off x="6027110" y="2067420"/>
              <a:ext cx="1600200" cy="1219200"/>
              <a:chOff x="1752600" y="1828800"/>
              <a:chExt cx="1600200" cy="1219200"/>
            </a:xfrm>
          </p:grpSpPr>
          <p:sp>
            <p:nvSpPr>
              <p:cNvPr id="73" name="Rectangle 7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74" name="Rectangle 73"/>
              <p:cNvSpPr/>
              <p:nvPr/>
            </p:nvSpPr>
            <p:spPr>
              <a:xfrm>
                <a:off x="2641600" y="2533650"/>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chemeClr val="tx1"/>
                  </a:solidFill>
                  <a:latin typeface="Consolas" panose="020B0609020204030204" pitchFamily="49" charset="0"/>
                  <a:cs typeface="Consolas" panose="020B0609020204030204" pitchFamily="49" charset="0"/>
                </a:endParaRPr>
              </a:p>
            </p:txBody>
          </p:sp>
          <p:sp>
            <p:nvSpPr>
              <p:cNvPr id="75" name="Rectangle 74"/>
              <p:cNvSpPr/>
              <p:nvPr/>
            </p:nvSpPr>
            <p:spPr>
              <a:xfrm>
                <a:off x="1828800" y="2314575"/>
                <a:ext cx="548640" cy="18288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chemeClr val="tx1"/>
                  </a:solidFill>
                  <a:latin typeface="Consolas" panose="020B0609020204030204" pitchFamily="49" charset="0"/>
                  <a:cs typeface="Consolas" panose="020B0609020204030204" pitchFamily="49" charset="0"/>
                </a:endParaRPr>
              </a:p>
            </p:txBody>
          </p:sp>
          <p:sp>
            <p:nvSpPr>
              <p:cNvPr id="76" name="Rectangle 7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69" name="Rectangle 68">
              <a:extLst>
                <a:ext uri="{FF2B5EF4-FFF2-40B4-BE49-F238E27FC236}">
                  <a16:creationId xmlns:a16="http://schemas.microsoft.com/office/drawing/2014/main" id="{A596BCD0-C311-4C0E-A9AA-2ABC3202E059}"/>
                </a:ext>
              </a:extLst>
            </p:cNvPr>
            <p:cNvSpPr/>
            <p:nvPr/>
          </p:nvSpPr>
          <p:spPr>
            <a:xfrm>
              <a:off x="4887165" y="2165822"/>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3">
              <a:extLst>
                <a:ext uri="{FF2B5EF4-FFF2-40B4-BE49-F238E27FC236}">
                  <a16:creationId xmlns:a16="http://schemas.microsoft.com/office/drawing/2014/main" id="{4FE9EC2E-7487-4A22-9832-95E3D0DA4D8B}"/>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grpSp>
      <p:grpSp>
        <p:nvGrpSpPr>
          <p:cNvPr id="22" name="Group 21">
            <a:extLst>
              <a:ext uri="{FF2B5EF4-FFF2-40B4-BE49-F238E27FC236}">
                <a16:creationId xmlns:a16="http://schemas.microsoft.com/office/drawing/2014/main" id="{60082B5D-E89D-4417-B8D5-F51A10D16478}"/>
              </a:ext>
            </a:extLst>
          </p:cNvPr>
          <p:cNvGrpSpPr/>
          <p:nvPr/>
        </p:nvGrpSpPr>
        <p:grpSpPr>
          <a:xfrm>
            <a:off x="1963110" y="1940337"/>
            <a:ext cx="2487261" cy="1346283"/>
            <a:chOff x="1963110" y="1940337"/>
            <a:chExt cx="2487261" cy="1346283"/>
          </a:xfrm>
        </p:grpSpPr>
        <p:grpSp>
          <p:nvGrpSpPr>
            <p:cNvPr id="47" name="Group 46"/>
            <p:cNvGrpSpPr>
              <a:grpSpLocks/>
            </p:cNvGrpSpPr>
            <p:nvPr/>
          </p:nvGrpSpPr>
          <p:grpSpPr bwMode="auto">
            <a:xfrm>
              <a:off x="1963110" y="2067420"/>
              <a:ext cx="1600200" cy="1219200"/>
              <a:chOff x="1752600" y="1828800"/>
              <a:chExt cx="1600200" cy="1219200"/>
            </a:xfrm>
          </p:grpSpPr>
          <p:sp>
            <p:nvSpPr>
              <p:cNvPr id="52" name="Rectangle 51"/>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57" name="Rectangle 56"/>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7" name="Rectangle 66"/>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5" name="Rectangle 4">
              <a:extLst>
                <a:ext uri="{FF2B5EF4-FFF2-40B4-BE49-F238E27FC236}">
                  <a16:creationId xmlns:a16="http://schemas.microsoft.com/office/drawing/2014/main" id="{2259F19B-EBF8-4764-9B05-ED325FD9DDE5}"/>
                </a:ext>
              </a:extLst>
            </p:cNvPr>
            <p:cNvSpPr/>
            <p:nvPr/>
          </p:nvSpPr>
          <p:spPr>
            <a:xfrm>
              <a:off x="4086849" y="1940337"/>
              <a:ext cx="363522" cy="13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117F862-5AA0-4E74-A99C-755BAE1E88D1}"/>
                </a:ext>
              </a:extLst>
            </p:cNvPr>
            <p:cNvSpPr/>
            <p:nvPr/>
          </p:nvSpPr>
          <p:spPr bwMode="auto">
            <a:xfrm>
              <a:off x="2117851" y="2553195"/>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grpSp>
      <p:cxnSp>
        <p:nvCxnSpPr>
          <p:cNvPr id="97" name="Curved Connector 6">
            <a:extLst>
              <a:ext uri="{FF2B5EF4-FFF2-40B4-BE49-F238E27FC236}">
                <a16:creationId xmlns:a16="http://schemas.microsoft.com/office/drawing/2014/main" id="{19D29E1E-34A8-4210-A3F8-285FB0DE36F0}"/>
              </a:ext>
            </a:extLst>
          </p:cNvPr>
          <p:cNvCxnSpPr>
            <a:cxnSpLocks noChangeShapeType="1"/>
          </p:cNvCxnSpPr>
          <p:nvPr/>
        </p:nvCxnSpPr>
        <p:spPr bwMode="auto">
          <a:xfrm rot="10800000" flipV="1">
            <a:off x="3563038" y="1995939"/>
            <a:ext cx="718460" cy="255136"/>
          </a:xfrm>
          <a:prstGeom prst="curvedConnector3">
            <a:avLst>
              <a:gd name="adj1" fmla="val 50000"/>
            </a:avLst>
          </a:prstGeom>
          <a:noFill/>
          <a:ln w="38100" algn="ctr">
            <a:solidFill>
              <a:schemeClr val="accent1"/>
            </a:solidFill>
            <a:round/>
            <a:headEnd type="oval"/>
            <a:tailEnd type="arrow" w="med" len="med"/>
          </a:ln>
        </p:spPr>
      </p:cxnSp>
      <p:grpSp>
        <p:nvGrpSpPr>
          <p:cNvPr id="100" name="Group 56">
            <a:extLst>
              <a:ext uri="{FF2B5EF4-FFF2-40B4-BE49-F238E27FC236}">
                <a16:creationId xmlns:a16="http://schemas.microsoft.com/office/drawing/2014/main" id="{17124626-F7BA-49D1-9F71-D43289F6D13A}"/>
              </a:ext>
            </a:extLst>
          </p:cNvPr>
          <p:cNvGrpSpPr>
            <a:grpSpLocks/>
          </p:cNvGrpSpPr>
          <p:nvPr/>
        </p:nvGrpSpPr>
        <p:grpSpPr bwMode="auto">
          <a:xfrm>
            <a:off x="5324216" y="3476625"/>
            <a:ext cx="1600200" cy="1219200"/>
            <a:chOff x="1752600" y="1828800"/>
            <a:chExt cx="1600200" cy="1219200"/>
          </a:xfrm>
        </p:grpSpPr>
        <p:sp>
          <p:nvSpPr>
            <p:cNvPr id="102" name="Rectangle 101">
              <a:extLst>
                <a:ext uri="{FF2B5EF4-FFF2-40B4-BE49-F238E27FC236}">
                  <a16:creationId xmlns:a16="http://schemas.microsoft.com/office/drawing/2014/main" id="{83723754-4E1C-4FCC-A2E0-4CD6D0568E3D}"/>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103" name="Rectangle 102">
              <a:extLst>
                <a:ext uri="{FF2B5EF4-FFF2-40B4-BE49-F238E27FC236}">
                  <a16:creationId xmlns:a16="http://schemas.microsoft.com/office/drawing/2014/main" id="{F034719B-DA1B-4B65-8B83-6FF60DC25C9E}"/>
                </a:ext>
              </a:extLst>
            </p:cNvPr>
            <p:cNvSpPr/>
            <p:nvPr/>
          </p:nvSpPr>
          <p:spPr>
            <a:xfrm>
              <a:off x="2641600" y="2533650"/>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04" name="Rectangle 103">
              <a:extLst>
                <a:ext uri="{FF2B5EF4-FFF2-40B4-BE49-F238E27FC236}">
                  <a16:creationId xmlns:a16="http://schemas.microsoft.com/office/drawing/2014/main" id="{A39C3B78-5C64-4EB0-BB0D-B03DC8973DF9}"/>
                </a:ext>
              </a:extLst>
            </p:cNvPr>
            <p:cNvSpPr/>
            <p:nvPr/>
          </p:nvSpPr>
          <p:spPr>
            <a:xfrm>
              <a:off x="1828799" y="2314574"/>
              <a:ext cx="581025" cy="2190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05" name="Rectangle 104">
              <a:extLst>
                <a:ext uri="{FF2B5EF4-FFF2-40B4-BE49-F238E27FC236}">
                  <a16:creationId xmlns:a16="http://schemas.microsoft.com/office/drawing/2014/main" id="{635AF558-972D-4C68-AE36-7FDB0016D19D}"/>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grpSp>
        <p:nvGrpSpPr>
          <p:cNvPr id="106" name="Group 61">
            <a:extLst>
              <a:ext uri="{FF2B5EF4-FFF2-40B4-BE49-F238E27FC236}">
                <a16:creationId xmlns:a16="http://schemas.microsoft.com/office/drawing/2014/main" id="{A5B639A2-E31D-4090-886D-D2610B0552BA}"/>
              </a:ext>
            </a:extLst>
          </p:cNvPr>
          <p:cNvGrpSpPr>
            <a:grpSpLocks/>
          </p:cNvGrpSpPr>
          <p:nvPr/>
        </p:nvGrpSpPr>
        <p:grpSpPr bwMode="auto">
          <a:xfrm>
            <a:off x="3020913" y="3476625"/>
            <a:ext cx="1600200" cy="1219200"/>
            <a:chOff x="1752600" y="1828800"/>
            <a:chExt cx="1600200" cy="1219200"/>
          </a:xfrm>
        </p:grpSpPr>
        <p:sp>
          <p:nvSpPr>
            <p:cNvPr id="107" name="Rectangle 106">
              <a:extLst>
                <a:ext uri="{FF2B5EF4-FFF2-40B4-BE49-F238E27FC236}">
                  <a16:creationId xmlns:a16="http://schemas.microsoft.com/office/drawing/2014/main" id="{9414AA87-CE8E-4B49-91BF-335582CF2F05}"/>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108" name="Rectangle 107">
              <a:extLst>
                <a:ext uri="{FF2B5EF4-FFF2-40B4-BE49-F238E27FC236}">
                  <a16:creationId xmlns:a16="http://schemas.microsoft.com/office/drawing/2014/main" id="{2542DDAF-5839-4EC1-9538-CD333BFF2B0C}"/>
                </a:ext>
              </a:extLst>
            </p:cNvPr>
            <p:cNvSpPr/>
            <p:nvPr/>
          </p:nvSpPr>
          <p:spPr>
            <a:xfrm>
              <a:off x="2641600" y="2533650"/>
              <a:ext cx="5588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09" name="Rectangle 108">
              <a:extLst>
                <a:ext uri="{FF2B5EF4-FFF2-40B4-BE49-F238E27FC236}">
                  <a16:creationId xmlns:a16="http://schemas.microsoft.com/office/drawing/2014/main" id="{B3D87288-5F80-49B9-9326-266A051B40E9}"/>
                </a:ext>
              </a:extLst>
            </p:cNvPr>
            <p:cNvSpPr/>
            <p:nvPr/>
          </p:nvSpPr>
          <p:spPr>
            <a:xfrm>
              <a:off x="1828800" y="2314575"/>
              <a:ext cx="571500" cy="21907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10" name="Rectangle 109">
              <a:extLst>
                <a:ext uri="{FF2B5EF4-FFF2-40B4-BE49-F238E27FC236}">
                  <a16:creationId xmlns:a16="http://schemas.microsoft.com/office/drawing/2014/main" id="{43E830F0-EDFF-424D-B3EC-87FDF9E9BFB6}"/>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grpSp>
        <p:nvGrpSpPr>
          <p:cNvPr id="111" name="Group 56">
            <a:extLst>
              <a:ext uri="{FF2B5EF4-FFF2-40B4-BE49-F238E27FC236}">
                <a16:creationId xmlns:a16="http://schemas.microsoft.com/office/drawing/2014/main" id="{105C7714-493E-4F3E-A677-65084F2765C5}"/>
              </a:ext>
            </a:extLst>
          </p:cNvPr>
          <p:cNvGrpSpPr>
            <a:grpSpLocks/>
          </p:cNvGrpSpPr>
          <p:nvPr/>
        </p:nvGrpSpPr>
        <p:grpSpPr bwMode="auto">
          <a:xfrm>
            <a:off x="7503715" y="3485804"/>
            <a:ext cx="1600200" cy="1219200"/>
            <a:chOff x="1752600" y="1828800"/>
            <a:chExt cx="1600200" cy="1219200"/>
          </a:xfrm>
        </p:grpSpPr>
        <p:sp>
          <p:nvSpPr>
            <p:cNvPr id="112" name="Rectangle 111">
              <a:extLst>
                <a:ext uri="{FF2B5EF4-FFF2-40B4-BE49-F238E27FC236}">
                  <a16:creationId xmlns:a16="http://schemas.microsoft.com/office/drawing/2014/main" id="{F191D2C5-738A-4C6D-8168-138FBF4D11EF}"/>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113" name="Rectangle 112">
              <a:extLst>
                <a:ext uri="{FF2B5EF4-FFF2-40B4-BE49-F238E27FC236}">
                  <a16:creationId xmlns:a16="http://schemas.microsoft.com/office/drawing/2014/main" id="{50B80AA7-FD08-4238-A623-FA3A0CD533E1}"/>
                </a:ext>
              </a:extLst>
            </p:cNvPr>
            <p:cNvSpPr/>
            <p:nvPr/>
          </p:nvSpPr>
          <p:spPr>
            <a:xfrm>
              <a:off x="2641600" y="2533650"/>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14" name="Rectangle 113">
              <a:extLst>
                <a:ext uri="{FF2B5EF4-FFF2-40B4-BE49-F238E27FC236}">
                  <a16:creationId xmlns:a16="http://schemas.microsoft.com/office/drawing/2014/main" id="{C07879B9-6580-466F-95C5-CDE5C062E047}"/>
                </a:ext>
              </a:extLst>
            </p:cNvPr>
            <p:cNvSpPr/>
            <p:nvPr/>
          </p:nvSpPr>
          <p:spPr>
            <a:xfrm>
              <a:off x="1828799" y="2314574"/>
              <a:ext cx="581025" cy="2190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15" name="Rectangle 114">
              <a:extLst>
                <a:ext uri="{FF2B5EF4-FFF2-40B4-BE49-F238E27FC236}">
                  <a16:creationId xmlns:a16="http://schemas.microsoft.com/office/drawing/2014/main" id="{00DC3A87-020E-43F0-A577-21C9D7BEE661}"/>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129" name="Rectangle 128">
            <a:extLst>
              <a:ext uri="{FF2B5EF4-FFF2-40B4-BE49-F238E27FC236}">
                <a16:creationId xmlns:a16="http://schemas.microsoft.com/office/drawing/2014/main" id="{3E57834A-7A41-4B09-87B8-DBF8C754221C}"/>
              </a:ext>
            </a:extLst>
          </p:cNvPr>
          <p:cNvSpPr/>
          <p:nvPr/>
        </p:nvSpPr>
        <p:spPr bwMode="auto">
          <a:xfrm>
            <a:off x="6268776" y="4181474"/>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3" name="Freeform: Shape 12">
            <a:extLst>
              <a:ext uri="{FF2B5EF4-FFF2-40B4-BE49-F238E27FC236}">
                <a16:creationId xmlns:a16="http://schemas.microsoft.com/office/drawing/2014/main" id="{6508ED62-BA9A-4BB7-B727-04C09C66CF50}"/>
              </a:ext>
            </a:extLst>
          </p:cNvPr>
          <p:cNvSpPr/>
          <p:nvPr/>
        </p:nvSpPr>
        <p:spPr>
          <a:xfrm>
            <a:off x="3109913" y="2859881"/>
            <a:ext cx="735806" cy="619125"/>
          </a:xfrm>
          <a:custGeom>
            <a:avLst/>
            <a:gdLst>
              <a:gd name="connsiteX0" fmla="*/ 0 w 735806"/>
              <a:gd name="connsiteY0" fmla="*/ 0 h 619125"/>
              <a:gd name="connsiteX1" fmla="*/ 545306 w 735806"/>
              <a:gd name="connsiteY1" fmla="*/ 152400 h 619125"/>
              <a:gd name="connsiteX2" fmla="*/ 735806 w 735806"/>
              <a:gd name="connsiteY2" fmla="*/ 619125 h 619125"/>
            </a:gdLst>
            <a:ahLst/>
            <a:cxnLst>
              <a:cxn ang="0">
                <a:pos x="connsiteX0" y="connsiteY0"/>
              </a:cxn>
              <a:cxn ang="0">
                <a:pos x="connsiteX1" y="connsiteY1"/>
              </a:cxn>
              <a:cxn ang="0">
                <a:pos x="connsiteX2" y="connsiteY2"/>
              </a:cxn>
            </a:cxnLst>
            <a:rect l="l" t="t" r="r" b="b"/>
            <a:pathLst>
              <a:path w="735806" h="619125">
                <a:moveTo>
                  <a:pt x="0" y="0"/>
                </a:moveTo>
                <a:cubicBezTo>
                  <a:pt x="211336" y="24606"/>
                  <a:pt x="422672" y="49213"/>
                  <a:pt x="545306" y="152400"/>
                </a:cubicBezTo>
                <a:cubicBezTo>
                  <a:pt x="667940" y="255587"/>
                  <a:pt x="701873" y="437356"/>
                  <a:pt x="735806" y="619125"/>
                </a:cubicBezTo>
              </a:path>
            </a:pathLst>
          </a:custGeom>
          <a:noFill/>
          <a:ln w="38100">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4831D66-D2A2-49D2-91BF-8764CB8E550B}"/>
              </a:ext>
            </a:extLst>
          </p:cNvPr>
          <p:cNvSpPr/>
          <p:nvPr/>
        </p:nvSpPr>
        <p:spPr bwMode="auto">
          <a:xfrm>
            <a:off x="8465494" y="4190057"/>
            <a:ext cx="365760" cy="1905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37" name="Freeform: Shape 136">
            <a:extLst>
              <a:ext uri="{FF2B5EF4-FFF2-40B4-BE49-F238E27FC236}">
                <a16:creationId xmlns:a16="http://schemas.microsoft.com/office/drawing/2014/main" id="{FF937316-9495-4F00-8675-42AB41AFAEC5}"/>
              </a:ext>
            </a:extLst>
          </p:cNvPr>
          <p:cNvSpPr/>
          <p:nvPr/>
        </p:nvSpPr>
        <p:spPr>
          <a:xfrm>
            <a:off x="7178127" y="2866640"/>
            <a:ext cx="735806" cy="619125"/>
          </a:xfrm>
          <a:custGeom>
            <a:avLst/>
            <a:gdLst>
              <a:gd name="connsiteX0" fmla="*/ 0 w 735806"/>
              <a:gd name="connsiteY0" fmla="*/ 0 h 619125"/>
              <a:gd name="connsiteX1" fmla="*/ 545306 w 735806"/>
              <a:gd name="connsiteY1" fmla="*/ 152400 h 619125"/>
              <a:gd name="connsiteX2" fmla="*/ 735806 w 735806"/>
              <a:gd name="connsiteY2" fmla="*/ 619125 h 619125"/>
            </a:gdLst>
            <a:ahLst/>
            <a:cxnLst>
              <a:cxn ang="0">
                <a:pos x="connsiteX0" y="connsiteY0"/>
              </a:cxn>
              <a:cxn ang="0">
                <a:pos x="connsiteX1" y="connsiteY1"/>
              </a:cxn>
              <a:cxn ang="0">
                <a:pos x="connsiteX2" y="connsiteY2"/>
              </a:cxn>
            </a:cxnLst>
            <a:rect l="l" t="t" r="r" b="b"/>
            <a:pathLst>
              <a:path w="735806" h="619125">
                <a:moveTo>
                  <a:pt x="0" y="0"/>
                </a:moveTo>
                <a:cubicBezTo>
                  <a:pt x="211336" y="24606"/>
                  <a:pt x="422672" y="49213"/>
                  <a:pt x="545306" y="152400"/>
                </a:cubicBezTo>
                <a:cubicBezTo>
                  <a:pt x="667940" y="255587"/>
                  <a:pt x="701873" y="437356"/>
                  <a:pt x="735806" y="619125"/>
                </a:cubicBezTo>
              </a:path>
            </a:pathLst>
          </a:custGeom>
          <a:noFill/>
          <a:ln w="38100">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3">
            <a:extLst>
              <a:ext uri="{FF2B5EF4-FFF2-40B4-BE49-F238E27FC236}">
                <a16:creationId xmlns:a16="http://schemas.microsoft.com/office/drawing/2014/main" id="{C2EAA47A-F8FD-4EA8-812B-2500542A7357}"/>
              </a:ext>
            </a:extLst>
          </p:cNvPr>
          <p:cNvSpPr txBox="1">
            <a:spLocks noChangeArrowheads="1"/>
          </p:cNvSpPr>
          <p:nvPr/>
        </p:nvSpPr>
        <p:spPr bwMode="auto">
          <a:xfrm>
            <a:off x="5400412" y="5189615"/>
            <a:ext cx="5267398" cy="1477328"/>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a:p>
            <a:pPr marL="342900" lvl="1" indent="-342900">
              <a:buFont typeface="+mj-lt"/>
              <a:buAutoNum type="arabicPeriod" startAt="2"/>
              <a:tabLst>
                <a:tab pos="341313" algn="l"/>
              </a:tabLst>
            </a:pPr>
            <a:r>
              <a:rPr lang="en-US" dirty="0"/>
              <a:t>Set </a:t>
            </a:r>
            <a:r>
              <a:rPr lang="en-US" sz="1800" b="1" dirty="0">
                <a:solidFill>
                  <a:srgbClr val="FF0000"/>
                </a:solidFill>
                <a:latin typeface="Courier New" pitchFamily="49" charset="0"/>
                <a:cs typeface="Courier New" pitchFamily="49" charset="0"/>
              </a:rPr>
              <a:t>root-&gt;left</a:t>
            </a:r>
            <a:r>
              <a:rPr lang="en-US" dirty="0"/>
              <a:t> to value of </a:t>
            </a:r>
            <a:r>
              <a:rPr lang="en-US" sz="1800" b="1" dirty="0">
                <a:solidFill>
                  <a:srgbClr val="FF0000"/>
                </a:solidFill>
                <a:latin typeface="Courier New" pitchFamily="49" charset="0"/>
                <a:cs typeface="Courier New" pitchFamily="49" charset="0"/>
              </a:rPr>
              <a:t>temp-&gt;right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temp-&gt;right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root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root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temp</a:t>
            </a:r>
            <a:endParaRPr lang="en-US" b="1" dirty="0">
              <a:solidFill>
                <a:srgbClr val="FF0000"/>
              </a:solidFill>
            </a:endParaRPr>
          </a:p>
        </p:txBody>
      </p:sp>
      <p:grpSp>
        <p:nvGrpSpPr>
          <p:cNvPr id="139" name="Group 138">
            <a:extLst>
              <a:ext uri="{FF2B5EF4-FFF2-40B4-BE49-F238E27FC236}">
                <a16:creationId xmlns:a16="http://schemas.microsoft.com/office/drawing/2014/main" id="{2305D702-F025-45F7-887E-F7985EF7C4FB}"/>
              </a:ext>
            </a:extLst>
          </p:cNvPr>
          <p:cNvGrpSpPr/>
          <p:nvPr/>
        </p:nvGrpSpPr>
        <p:grpSpPr>
          <a:xfrm>
            <a:off x="193195" y="4805262"/>
            <a:ext cx="1852683" cy="1937297"/>
            <a:chOff x="7452861" y="1425519"/>
            <a:chExt cx="1491389" cy="1689774"/>
          </a:xfrm>
        </p:grpSpPr>
        <p:grpSp>
          <p:nvGrpSpPr>
            <p:cNvPr id="140" name="Group 139">
              <a:extLst>
                <a:ext uri="{FF2B5EF4-FFF2-40B4-BE49-F238E27FC236}">
                  <a16:creationId xmlns:a16="http://schemas.microsoft.com/office/drawing/2014/main" id="{E9BE8FD0-683A-4D49-9F77-5A82668BA6FA}"/>
                </a:ext>
              </a:extLst>
            </p:cNvPr>
            <p:cNvGrpSpPr/>
            <p:nvPr/>
          </p:nvGrpSpPr>
          <p:grpSpPr>
            <a:xfrm>
              <a:off x="7580671" y="1551878"/>
              <a:ext cx="1363579" cy="1563415"/>
              <a:chOff x="1905000" y="838200"/>
              <a:chExt cx="1668379" cy="2010103"/>
            </a:xfrm>
          </p:grpSpPr>
          <p:cxnSp>
            <p:nvCxnSpPr>
              <p:cNvPr id="146" name="Straight Connector 145">
                <a:extLst>
                  <a:ext uri="{FF2B5EF4-FFF2-40B4-BE49-F238E27FC236}">
                    <a16:creationId xmlns:a16="http://schemas.microsoft.com/office/drawing/2014/main" id="{19828C89-72EB-42E9-97DD-00340A94E946}"/>
                  </a:ext>
                </a:extLst>
              </p:cNvPr>
              <p:cNvCxnSpPr/>
              <p:nvPr/>
            </p:nvCxnSpPr>
            <p:spPr>
              <a:xfrm flipH="1" flipV="1">
                <a:off x="2085654" y="217395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B2C0491-E500-4938-AE1C-83BDB791BF6A}"/>
                  </a:ext>
                </a:extLst>
              </p:cNvPr>
              <p:cNvCxnSpPr/>
              <p:nvPr/>
            </p:nvCxnSpPr>
            <p:spPr>
              <a:xfrm flipH="1" flipV="1">
                <a:off x="2494725" y="1616517"/>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95A656FA-7942-416B-9DFC-D10E86E1CCE3}"/>
                  </a:ext>
                </a:extLst>
              </p:cNvPr>
              <p:cNvSpPr/>
              <p:nvPr/>
            </p:nvSpPr>
            <p:spPr>
              <a:xfrm>
                <a:off x="2777290" y="83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20</a:t>
                </a:r>
              </a:p>
            </p:txBody>
          </p:sp>
          <p:sp>
            <p:nvSpPr>
              <p:cNvPr id="158" name="Oval 157">
                <a:extLst>
                  <a:ext uri="{FF2B5EF4-FFF2-40B4-BE49-F238E27FC236}">
                    <a16:creationId xmlns:a16="http://schemas.microsoft.com/office/drawing/2014/main" id="{0DFE7DC6-9844-4FEE-979A-633676FDA5CB}"/>
                  </a:ext>
                </a:extLst>
              </p:cNvPr>
              <p:cNvSpPr/>
              <p:nvPr/>
            </p:nvSpPr>
            <p:spPr>
              <a:xfrm>
                <a:off x="22860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10</a:t>
                </a:r>
              </a:p>
            </p:txBody>
          </p:sp>
          <p:sp>
            <p:nvSpPr>
              <p:cNvPr id="159" name="Oval 158">
                <a:extLst>
                  <a:ext uri="{FF2B5EF4-FFF2-40B4-BE49-F238E27FC236}">
                    <a16:creationId xmlns:a16="http://schemas.microsoft.com/office/drawing/2014/main" id="{08D46C0A-2CA6-4B19-9A2E-7AD86691CF3D}"/>
                  </a:ext>
                </a:extLst>
              </p:cNvPr>
              <p:cNvSpPr/>
              <p:nvPr/>
            </p:nvSpPr>
            <p:spPr>
              <a:xfrm>
                <a:off x="3268579"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40</a:t>
                </a:r>
              </a:p>
            </p:txBody>
          </p:sp>
          <p:sp>
            <p:nvSpPr>
              <p:cNvPr id="160" name="Oval 159">
                <a:extLst>
                  <a:ext uri="{FF2B5EF4-FFF2-40B4-BE49-F238E27FC236}">
                    <a16:creationId xmlns:a16="http://schemas.microsoft.com/office/drawing/2014/main" id="{89AB7EAD-D126-4553-86F3-E804860BBCA5}"/>
                  </a:ext>
                </a:extLst>
              </p:cNvPr>
              <p:cNvSpPr/>
              <p:nvPr/>
            </p:nvSpPr>
            <p:spPr>
              <a:xfrm>
                <a:off x="1905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5</a:t>
                </a:r>
              </a:p>
            </p:txBody>
          </p:sp>
          <p:sp>
            <p:nvSpPr>
              <p:cNvPr id="161" name="Oval 160">
                <a:extLst>
                  <a:ext uri="{FF2B5EF4-FFF2-40B4-BE49-F238E27FC236}">
                    <a16:creationId xmlns:a16="http://schemas.microsoft.com/office/drawing/2014/main" id="{5E5B0A83-2331-4A1E-BE2E-84E0B84654D2}"/>
                  </a:ext>
                </a:extLst>
              </p:cNvPr>
              <p:cNvSpPr/>
              <p:nvPr/>
            </p:nvSpPr>
            <p:spPr>
              <a:xfrm>
                <a:off x="266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15</a:t>
                </a:r>
              </a:p>
            </p:txBody>
          </p:sp>
          <p:sp>
            <p:nvSpPr>
              <p:cNvPr id="162" name="Oval 161">
                <a:extLst>
                  <a:ext uri="{FF2B5EF4-FFF2-40B4-BE49-F238E27FC236}">
                    <a16:creationId xmlns:a16="http://schemas.microsoft.com/office/drawing/2014/main" id="{902FB09F-E4A0-4B9D-BD0F-DDEC25F47BAA}"/>
                  </a:ext>
                </a:extLst>
              </p:cNvPr>
              <p:cNvSpPr/>
              <p:nvPr/>
            </p:nvSpPr>
            <p:spPr>
              <a:xfrm>
                <a:off x="2286000" y="2543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7</a:t>
                </a:r>
              </a:p>
            </p:txBody>
          </p:sp>
          <p:cxnSp>
            <p:nvCxnSpPr>
              <p:cNvPr id="163" name="Straight Connector 162">
                <a:extLst>
                  <a:ext uri="{FF2B5EF4-FFF2-40B4-BE49-F238E27FC236}">
                    <a16:creationId xmlns:a16="http://schemas.microsoft.com/office/drawing/2014/main" id="{F561F831-4C02-4964-B017-D730920536F9}"/>
                  </a:ext>
                </a:extLst>
              </p:cNvPr>
              <p:cNvCxnSpPr>
                <a:stCxn id="157" idx="3"/>
                <a:endCxn id="158" idx="7"/>
              </p:cNvCxnSpPr>
              <p:nvPr/>
            </p:nvCxnSpPr>
            <p:spPr>
              <a:xfrm flipH="1">
                <a:off x="2546163" y="1098363"/>
                <a:ext cx="275764" cy="394074"/>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2221BAF-78D9-42E2-A97C-E06882A6A7F9}"/>
                  </a:ext>
                </a:extLst>
              </p:cNvPr>
              <p:cNvCxnSpPr>
                <a:endCxn id="160" idx="7"/>
              </p:cNvCxnSpPr>
              <p:nvPr/>
            </p:nvCxnSpPr>
            <p:spPr>
              <a:xfrm flipH="1">
                <a:off x="2165163" y="1737360"/>
                <a:ext cx="168002" cy="28847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4194A64-CFC3-4EA9-9A63-6F581BE4CBF7}"/>
                  </a:ext>
                </a:extLst>
              </p:cNvPr>
              <p:cNvCxnSpPr/>
              <p:nvPr/>
            </p:nvCxnSpPr>
            <p:spPr>
              <a:xfrm flipH="1" flipV="1">
                <a:off x="3050207" y="1098363"/>
                <a:ext cx="275764" cy="394074"/>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A24D84D1-D021-4DA0-A03C-7539B87FE7E3}"/>
                </a:ext>
              </a:extLst>
            </p:cNvPr>
            <p:cNvGrpSpPr/>
            <p:nvPr/>
          </p:nvGrpSpPr>
          <p:grpSpPr>
            <a:xfrm>
              <a:off x="7452861" y="1425519"/>
              <a:ext cx="840739" cy="197017"/>
              <a:chOff x="7101739" y="3660608"/>
              <a:chExt cx="840739" cy="197017"/>
            </a:xfrm>
          </p:grpSpPr>
          <p:cxnSp>
            <p:nvCxnSpPr>
              <p:cNvPr id="142" name="Straight Connector 141">
                <a:extLst>
                  <a:ext uri="{FF2B5EF4-FFF2-40B4-BE49-F238E27FC236}">
                    <a16:creationId xmlns:a16="http://schemas.microsoft.com/office/drawing/2014/main" id="{C8C60D85-02BE-4421-98A1-4EAC8C0F7BE6}"/>
                  </a:ext>
                </a:extLst>
              </p:cNvPr>
              <p:cNvCxnSpPr/>
              <p:nvPr/>
            </p:nvCxnSpPr>
            <p:spPr>
              <a:xfrm flipH="1" flipV="1">
                <a:off x="7580672" y="3765506"/>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6DB6C190-7C86-4A88-B95B-C8B41A3D334E}"/>
                  </a:ext>
                </a:extLst>
              </p:cNvPr>
              <p:cNvSpPr txBox="1"/>
              <p:nvPr/>
            </p:nvSpPr>
            <p:spPr>
              <a:xfrm>
                <a:off x="7101739" y="3660608"/>
                <a:ext cx="478932" cy="187917"/>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grpSp>
      <p:grpSp>
        <p:nvGrpSpPr>
          <p:cNvPr id="166" name="Group 165">
            <a:extLst>
              <a:ext uri="{FF2B5EF4-FFF2-40B4-BE49-F238E27FC236}">
                <a16:creationId xmlns:a16="http://schemas.microsoft.com/office/drawing/2014/main" id="{865DF7D3-CC2C-4AC3-B1BC-60914CF543FE}"/>
              </a:ext>
            </a:extLst>
          </p:cNvPr>
          <p:cNvGrpSpPr/>
          <p:nvPr/>
        </p:nvGrpSpPr>
        <p:grpSpPr>
          <a:xfrm>
            <a:off x="2481260" y="4805261"/>
            <a:ext cx="2482445" cy="1499950"/>
            <a:chOff x="2481260" y="4805261"/>
            <a:chExt cx="2482445" cy="1499950"/>
          </a:xfrm>
        </p:grpSpPr>
        <p:grpSp>
          <p:nvGrpSpPr>
            <p:cNvPr id="167" name="Group 166">
              <a:extLst>
                <a:ext uri="{FF2B5EF4-FFF2-40B4-BE49-F238E27FC236}">
                  <a16:creationId xmlns:a16="http://schemas.microsoft.com/office/drawing/2014/main" id="{ABD9A2ED-A5A6-4F86-B5DE-9B9F2A5D6E17}"/>
                </a:ext>
              </a:extLst>
            </p:cNvPr>
            <p:cNvGrpSpPr/>
            <p:nvPr/>
          </p:nvGrpSpPr>
          <p:grpSpPr>
            <a:xfrm>
              <a:off x="2856120" y="4805261"/>
              <a:ext cx="2107585" cy="1499950"/>
              <a:chOff x="1558818" y="4495800"/>
              <a:chExt cx="1717782" cy="1252427"/>
            </a:xfrm>
          </p:grpSpPr>
          <p:cxnSp>
            <p:nvCxnSpPr>
              <p:cNvPr id="169" name="Straight Connector 168">
                <a:extLst>
                  <a:ext uri="{FF2B5EF4-FFF2-40B4-BE49-F238E27FC236}">
                    <a16:creationId xmlns:a16="http://schemas.microsoft.com/office/drawing/2014/main" id="{8AB63283-9FB2-484B-9714-D7AB53D1665E}"/>
                  </a:ext>
                </a:extLst>
              </p:cNvPr>
              <p:cNvCxnSpPr/>
              <p:nvPr/>
            </p:nvCxnSpPr>
            <p:spPr>
              <a:xfrm flipH="1" flipV="1">
                <a:off x="2902830" y="5204658"/>
                <a:ext cx="225384" cy="306502"/>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1876D7A-8165-4F36-B726-A3359B0EA8DB}"/>
                  </a:ext>
                </a:extLst>
              </p:cNvPr>
              <p:cNvCxnSpPr/>
              <p:nvPr/>
            </p:nvCxnSpPr>
            <p:spPr>
              <a:xfrm flipH="1" flipV="1">
                <a:off x="2110810" y="5227517"/>
                <a:ext cx="221428" cy="283643"/>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DE71A753-5CB3-47E7-8A41-A111543CDA80}"/>
                  </a:ext>
                </a:extLst>
              </p:cNvPr>
              <p:cNvSpPr/>
              <p:nvPr/>
            </p:nvSpPr>
            <p:spPr>
              <a:xfrm>
                <a:off x="2399557" y="4622159"/>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10</a:t>
                </a:r>
              </a:p>
            </p:txBody>
          </p:sp>
          <p:sp>
            <p:nvSpPr>
              <p:cNvPr id="172" name="Oval 171">
                <a:extLst>
                  <a:ext uri="{FF2B5EF4-FFF2-40B4-BE49-F238E27FC236}">
                    <a16:creationId xmlns:a16="http://schemas.microsoft.com/office/drawing/2014/main" id="{66244C53-29F3-4334-A233-05E566589839}"/>
                  </a:ext>
                </a:extLst>
              </p:cNvPr>
              <p:cNvSpPr/>
              <p:nvPr/>
            </p:nvSpPr>
            <p:spPr>
              <a:xfrm>
                <a:off x="1998022" y="5096293"/>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5</a:t>
                </a:r>
              </a:p>
            </p:txBody>
          </p:sp>
          <p:sp>
            <p:nvSpPr>
              <p:cNvPr id="173" name="Oval 172">
                <a:extLst>
                  <a:ext uri="{FF2B5EF4-FFF2-40B4-BE49-F238E27FC236}">
                    <a16:creationId xmlns:a16="http://schemas.microsoft.com/office/drawing/2014/main" id="{E95218B2-7D88-4F05-ABEF-C998D5DA6687}"/>
                  </a:ext>
                </a:extLst>
              </p:cNvPr>
              <p:cNvSpPr/>
              <p:nvPr/>
            </p:nvSpPr>
            <p:spPr>
              <a:xfrm>
                <a:off x="2801092" y="5096293"/>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20</a:t>
                </a:r>
              </a:p>
            </p:txBody>
          </p:sp>
          <p:sp>
            <p:nvSpPr>
              <p:cNvPr id="174" name="Oval 173">
                <a:extLst>
                  <a:ext uri="{FF2B5EF4-FFF2-40B4-BE49-F238E27FC236}">
                    <a16:creationId xmlns:a16="http://schemas.microsoft.com/office/drawing/2014/main" id="{4B8B9536-0596-4D39-8C97-BBA18D27E76A}"/>
                  </a:ext>
                </a:extLst>
              </p:cNvPr>
              <p:cNvSpPr/>
              <p:nvPr/>
            </p:nvSpPr>
            <p:spPr>
              <a:xfrm>
                <a:off x="2646485" y="5511160"/>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15</a:t>
                </a:r>
              </a:p>
            </p:txBody>
          </p:sp>
          <p:sp>
            <p:nvSpPr>
              <p:cNvPr id="175" name="Oval 174">
                <a:extLst>
                  <a:ext uri="{FF2B5EF4-FFF2-40B4-BE49-F238E27FC236}">
                    <a16:creationId xmlns:a16="http://schemas.microsoft.com/office/drawing/2014/main" id="{F1308F7C-3317-4029-9D6C-CF00BC7A9D3D}"/>
                  </a:ext>
                </a:extLst>
              </p:cNvPr>
              <p:cNvSpPr/>
              <p:nvPr/>
            </p:nvSpPr>
            <p:spPr>
              <a:xfrm>
                <a:off x="2265485" y="5511160"/>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7</a:t>
                </a:r>
              </a:p>
            </p:txBody>
          </p:sp>
          <p:sp>
            <p:nvSpPr>
              <p:cNvPr id="176" name="Oval 175">
                <a:extLst>
                  <a:ext uri="{FF2B5EF4-FFF2-40B4-BE49-F238E27FC236}">
                    <a16:creationId xmlns:a16="http://schemas.microsoft.com/office/drawing/2014/main" id="{E669A66D-2C0D-4A32-BA47-2845AB1CA949}"/>
                  </a:ext>
                </a:extLst>
              </p:cNvPr>
              <p:cNvSpPr/>
              <p:nvPr/>
            </p:nvSpPr>
            <p:spPr>
              <a:xfrm>
                <a:off x="3027485" y="5511160"/>
                <a:ext cx="249115" cy="237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Consolas" panose="020B0609020204030204" pitchFamily="49" charset="0"/>
                    <a:cs typeface="Consolas" panose="020B0609020204030204" pitchFamily="49" charset="0"/>
                  </a:rPr>
                  <a:t>40</a:t>
                </a:r>
              </a:p>
            </p:txBody>
          </p:sp>
          <p:cxnSp>
            <p:nvCxnSpPr>
              <p:cNvPr id="177" name="Straight Connector 176">
                <a:extLst>
                  <a:ext uri="{FF2B5EF4-FFF2-40B4-BE49-F238E27FC236}">
                    <a16:creationId xmlns:a16="http://schemas.microsoft.com/office/drawing/2014/main" id="{B7E58537-ADB8-4155-A5DA-9DD9B390E3D8}"/>
                  </a:ext>
                </a:extLst>
              </p:cNvPr>
              <p:cNvCxnSpPr>
                <a:stCxn id="171" idx="3"/>
                <a:endCxn id="172" idx="7"/>
              </p:cNvCxnSpPr>
              <p:nvPr/>
            </p:nvCxnSpPr>
            <p:spPr>
              <a:xfrm flipH="1">
                <a:off x="2210655" y="4824508"/>
                <a:ext cx="225384" cy="306502"/>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8855182-A536-4994-AC42-F8BCBF87AB0C}"/>
                  </a:ext>
                </a:extLst>
              </p:cNvPr>
              <p:cNvCxnSpPr/>
              <p:nvPr/>
            </p:nvCxnSpPr>
            <p:spPr>
              <a:xfrm flipH="1">
                <a:off x="2759052" y="5308810"/>
                <a:ext cx="137309" cy="224371"/>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46D2B79-9FC9-4130-B714-703DB82FFEF0}"/>
                  </a:ext>
                </a:extLst>
              </p:cNvPr>
              <p:cNvCxnSpPr/>
              <p:nvPr/>
            </p:nvCxnSpPr>
            <p:spPr>
              <a:xfrm flipH="1" flipV="1">
                <a:off x="2622614" y="4824508"/>
                <a:ext cx="225384" cy="306502"/>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B697044-2D36-43D2-A874-9443F530C474}"/>
                  </a:ext>
                </a:extLst>
              </p:cNvPr>
              <p:cNvCxnSpPr/>
              <p:nvPr/>
            </p:nvCxnSpPr>
            <p:spPr>
              <a:xfrm flipH="1" flipV="1">
                <a:off x="2037751" y="4600698"/>
                <a:ext cx="361806" cy="9211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27C1285-E852-4E03-8D75-7B8D4831C8B3}"/>
                  </a:ext>
                </a:extLst>
              </p:cNvPr>
              <p:cNvSpPr txBox="1"/>
              <p:nvPr/>
            </p:nvSpPr>
            <p:spPr>
              <a:xfrm>
                <a:off x="1558818" y="4495800"/>
                <a:ext cx="478932" cy="179891"/>
              </a:xfrm>
              <a:prstGeom prst="rect">
                <a:avLst/>
              </a:prstGeom>
              <a:noFill/>
            </p:spPr>
            <p:txBody>
              <a:bodyPr wrap="square" lIns="0" tIns="0" rIns="0" bIns="0" rtlCol="0">
                <a:spAutoFit/>
              </a:bodyPr>
              <a:lstStyle/>
              <a:p>
                <a:pPr algn="r"/>
                <a:r>
                  <a:rPr lang="en-US" sz="1400" b="1" dirty="0">
                    <a:latin typeface="Consolas" panose="020B0609020204030204" pitchFamily="49" charset="0"/>
                    <a:cs typeface="Consolas" panose="020B0609020204030204" pitchFamily="49" charset="0"/>
                  </a:rPr>
                  <a:t>root</a:t>
                </a:r>
              </a:p>
            </p:txBody>
          </p:sp>
        </p:grpSp>
        <p:sp>
          <p:nvSpPr>
            <p:cNvPr id="168" name="Right Arrow 10">
              <a:extLst>
                <a:ext uri="{FF2B5EF4-FFF2-40B4-BE49-F238E27FC236}">
                  <a16:creationId xmlns:a16="http://schemas.microsoft.com/office/drawing/2014/main" id="{0831A0D3-7C95-437A-A02C-9925C67149D2}"/>
                </a:ext>
              </a:extLst>
            </p:cNvPr>
            <p:cNvSpPr/>
            <p:nvPr/>
          </p:nvSpPr>
          <p:spPr>
            <a:xfrm>
              <a:off x="2481260" y="5524626"/>
              <a:ext cx="680792" cy="4559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Shape 14">
            <a:extLst>
              <a:ext uri="{FF2B5EF4-FFF2-40B4-BE49-F238E27FC236}">
                <a16:creationId xmlns:a16="http://schemas.microsoft.com/office/drawing/2014/main" id="{D63E74D5-1923-40E1-8877-BC3379CD26B6}"/>
              </a:ext>
            </a:extLst>
          </p:cNvPr>
          <p:cNvSpPr/>
          <p:nvPr/>
        </p:nvSpPr>
        <p:spPr>
          <a:xfrm>
            <a:off x="5734051" y="2647950"/>
            <a:ext cx="629976" cy="847725"/>
          </a:xfrm>
          <a:custGeom>
            <a:avLst/>
            <a:gdLst>
              <a:gd name="connsiteX0" fmla="*/ 733425 w 733425"/>
              <a:gd name="connsiteY0" fmla="*/ 0 h 847725"/>
              <a:gd name="connsiteX1" fmla="*/ 152400 w 733425"/>
              <a:gd name="connsiteY1" fmla="*/ 238125 h 847725"/>
              <a:gd name="connsiteX2" fmla="*/ 0 w 733425"/>
              <a:gd name="connsiteY2" fmla="*/ 847725 h 847725"/>
            </a:gdLst>
            <a:ahLst/>
            <a:cxnLst>
              <a:cxn ang="0">
                <a:pos x="connsiteX0" y="connsiteY0"/>
              </a:cxn>
              <a:cxn ang="0">
                <a:pos x="connsiteX1" y="connsiteY1"/>
              </a:cxn>
              <a:cxn ang="0">
                <a:pos x="connsiteX2" y="connsiteY2"/>
              </a:cxn>
            </a:cxnLst>
            <a:rect l="l" t="t" r="r" b="b"/>
            <a:pathLst>
              <a:path w="733425" h="847725">
                <a:moveTo>
                  <a:pt x="733425" y="0"/>
                </a:moveTo>
                <a:cubicBezTo>
                  <a:pt x="504031" y="48419"/>
                  <a:pt x="274637" y="96838"/>
                  <a:pt x="152400" y="238125"/>
                </a:cubicBezTo>
                <a:cubicBezTo>
                  <a:pt x="30163" y="379412"/>
                  <a:pt x="15081" y="613568"/>
                  <a:pt x="0" y="847725"/>
                </a:cubicBezTo>
              </a:path>
            </a:pathLst>
          </a:custGeom>
          <a:noFill/>
          <a:ln w="38100">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Slide Number Placeholder 4">
            <a:extLst>
              <a:ext uri="{FF2B5EF4-FFF2-40B4-BE49-F238E27FC236}">
                <a16:creationId xmlns:a16="http://schemas.microsoft.com/office/drawing/2014/main" id="{7C449240-E0B0-40D8-AB94-FECD4460A214}"/>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20</a:t>
            </a:fld>
            <a:endParaRPr lang="en-US" dirty="0"/>
          </a:p>
        </p:txBody>
      </p:sp>
    </p:spTree>
    <p:extLst>
      <p:ext uri="{BB962C8B-B14F-4D97-AF65-F5344CB8AC3E}">
        <p14:creationId xmlns:p14="http://schemas.microsoft.com/office/powerpoint/2010/main" val="11044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wipe(left)">
                                      <p:cBhvr>
                                        <p:cTn id="1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46"/>
          <p:cNvGrpSpPr>
            <a:grpSpLocks/>
          </p:cNvGrpSpPr>
          <p:nvPr/>
        </p:nvGrpSpPr>
        <p:grpSpPr bwMode="auto">
          <a:xfrm>
            <a:off x="1962838" y="2060575"/>
            <a:ext cx="1600200" cy="1219200"/>
            <a:chOff x="1752600" y="1828800"/>
            <a:chExt cx="1600200" cy="1219200"/>
          </a:xfrm>
        </p:grpSpPr>
        <p:sp>
          <p:nvSpPr>
            <p:cNvPr id="48" name="Rectangle 47"/>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5</a:t>
              </a:r>
            </a:p>
          </p:txBody>
        </p:sp>
        <p:sp>
          <p:nvSpPr>
            <p:cNvPr id="49" name="Rectangle 48"/>
            <p:cNvSpPr/>
            <p:nvPr/>
          </p:nvSpPr>
          <p:spPr>
            <a:xfrm>
              <a:off x="2641600" y="2533650"/>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50" name="Rectangle 49"/>
            <p:cNvSpPr/>
            <p:nvPr/>
          </p:nvSpPr>
          <p:spPr>
            <a:xfrm>
              <a:off x="1828800" y="2314575"/>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51" name="Rectangle 50"/>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grpSp>
        <p:nvGrpSpPr>
          <p:cNvPr id="24580" name="Group 51"/>
          <p:cNvGrpSpPr>
            <a:grpSpLocks/>
          </p:cNvGrpSpPr>
          <p:nvPr/>
        </p:nvGrpSpPr>
        <p:grpSpPr bwMode="auto">
          <a:xfrm>
            <a:off x="6026838" y="2060575"/>
            <a:ext cx="1600200" cy="1219200"/>
            <a:chOff x="1752600" y="1828800"/>
            <a:chExt cx="1600200" cy="1219200"/>
          </a:xfrm>
        </p:grpSpPr>
        <p:sp>
          <p:nvSpPr>
            <p:cNvPr id="53" name="Rectangle 5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20</a:t>
              </a:r>
            </a:p>
          </p:txBody>
        </p:sp>
        <p:sp>
          <p:nvSpPr>
            <p:cNvPr id="54" name="Rectangle 53"/>
            <p:cNvSpPr/>
            <p:nvPr/>
          </p:nvSpPr>
          <p:spPr>
            <a:xfrm>
              <a:off x="2641600" y="2533650"/>
              <a:ext cx="609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chemeClr val="tx1"/>
                </a:solidFill>
                <a:latin typeface="Consolas" panose="020B0609020204030204" pitchFamily="49" charset="0"/>
                <a:cs typeface="Consolas" panose="020B0609020204030204" pitchFamily="49" charset="0"/>
              </a:endParaRPr>
            </a:p>
          </p:txBody>
        </p:sp>
        <p:sp>
          <p:nvSpPr>
            <p:cNvPr id="55" name="Rectangle 54"/>
            <p:cNvSpPr/>
            <p:nvPr/>
          </p:nvSpPr>
          <p:spPr>
            <a:xfrm>
              <a:off x="1828800" y="2314574"/>
              <a:ext cx="548640" cy="18288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Consolas" panose="020B0609020204030204" pitchFamily="49" charset="0"/>
                <a:cs typeface="Consolas" panose="020B0609020204030204" pitchFamily="49" charset="0"/>
              </a:endParaRPr>
            </a:p>
          </p:txBody>
        </p:sp>
        <p:sp>
          <p:nvSpPr>
            <p:cNvPr id="56" name="Rectangle 5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grpSp>
        <p:nvGrpSpPr>
          <p:cNvPr id="24581" name="Group 56"/>
          <p:cNvGrpSpPr>
            <a:grpSpLocks/>
          </p:cNvGrpSpPr>
          <p:nvPr/>
        </p:nvGrpSpPr>
        <p:grpSpPr bwMode="auto">
          <a:xfrm>
            <a:off x="5324216" y="3476625"/>
            <a:ext cx="1600200" cy="1219200"/>
            <a:chOff x="1752600" y="1828800"/>
            <a:chExt cx="1600200" cy="1219200"/>
          </a:xfrm>
        </p:grpSpPr>
        <p:sp>
          <p:nvSpPr>
            <p:cNvPr id="58" name="Rectangle 57"/>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15</a:t>
              </a:r>
            </a:p>
          </p:txBody>
        </p:sp>
        <p:sp>
          <p:nvSpPr>
            <p:cNvPr id="59" name="Rectangle 58"/>
            <p:cNvSpPr/>
            <p:nvPr/>
          </p:nvSpPr>
          <p:spPr>
            <a:xfrm>
              <a:off x="2641600" y="2533650"/>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0" name="Rectangle 59"/>
            <p:cNvSpPr/>
            <p:nvPr/>
          </p:nvSpPr>
          <p:spPr>
            <a:xfrm>
              <a:off x="1828799" y="2314574"/>
              <a:ext cx="581025" cy="2190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1" name="Rectangle 60"/>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grpSp>
        <p:nvGrpSpPr>
          <p:cNvPr id="24582" name="Group 61"/>
          <p:cNvGrpSpPr>
            <a:grpSpLocks/>
          </p:cNvGrpSpPr>
          <p:nvPr/>
        </p:nvGrpSpPr>
        <p:grpSpPr bwMode="auto">
          <a:xfrm>
            <a:off x="3020913" y="3476625"/>
            <a:ext cx="1600200" cy="1219200"/>
            <a:chOff x="1752600" y="1828800"/>
            <a:chExt cx="1600200" cy="1219200"/>
          </a:xfrm>
        </p:grpSpPr>
        <p:sp>
          <p:nvSpPr>
            <p:cNvPr id="63" name="Rectangle 62"/>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7</a:t>
              </a:r>
            </a:p>
          </p:txBody>
        </p:sp>
        <p:sp>
          <p:nvSpPr>
            <p:cNvPr id="64" name="Rectangle 63"/>
            <p:cNvSpPr/>
            <p:nvPr/>
          </p:nvSpPr>
          <p:spPr>
            <a:xfrm>
              <a:off x="2641600" y="2533650"/>
              <a:ext cx="5588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5" name="Rectangle 64"/>
            <p:cNvSpPr/>
            <p:nvPr/>
          </p:nvSpPr>
          <p:spPr>
            <a:xfrm>
              <a:off x="1828800" y="2314575"/>
              <a:ext cx="571500" cy="21907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66" name="Rectangle 65"/>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89" name="Rectangle 88"/>
          <p:cNvSpPr/>
          <p:nvPr/>
        </p:nvSpPr>
        <p:spPr>
          <a:xfrm>
            <a:off x="2772966" y="1447800"/>
            <a:ext cx="679450" cy="28733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ourier New" pitchFamily="49" charset="0"/>
                <a:cs typeface="Courier New" pitchFamily="49" charset="0"/>
              </a:rPr>
              <a:t>root</a:t>
            </a:r>
          </a:p>
        </p:txBody>
      </p:sp>
      <p:sp>
        <p:nvSpPr>
          <p:cNvPr id="2" name="Footer Placeholder 1"/>
          <p:cNvSpPr>
            <a:spLocks noGrp="1"/>
          </p:cNvSpPr>
          <p:nvPr>
            <p:ph type="ftr" sz="quarter" idx="11"/>
          </p:nvPr>
        </p:nvSpPr>
        <p:spPr/>
        <p:txBody>
          <a:bodyPr/>
          <a:lstStyle/>
          <a:p>
            <a:pPr>
              <a:defRPr/>
            </a:pPr>
            <a:r>
              <a:rPr lang="en-US"/>
              <a:t>Self-Balancing Trees (38)</a:t>
            </a:r>
          </a:p>
        </p:txBody>
      </p:sp>
      <p:sp>
        <p:nvSpPr>
          <p:cNvPr id="7" name="Title 6"/>
          <p:cNvSpPr>
            <a:spLocks noGrp="1"/>
          </p:cNvSpPr>
          <p:nvPr>
            <p:ph type="title"/>
          </p:nvPr>
        </p:nvSpPr>
        <p:spPr/>
        <p:txBody>
          <a:bodyPr/>
          <a:lstStyle/>
          <a:p>
            <a:r>
              <a:rPr lang="en-US" dirty="0"/>
              <a:t>Algorithm for Right Rotation</a:t>
            </a:r>
          </a:p>
        </p:txBody>
      </p:sp>
      <p:grpSp>
        <p:nvGrpSpPr>
          <p:cNvPr id="81" name="Group 8">
            <a:extLst>
              <a:ext uri="{FF2B5EF4-FFF2-40B4-BE49-F238E27FC236}">
                <a16:creationId xmlns:a16="http://schemas.microsoft.com/office/drawing/2014/main" id="{3A989CB3-0324-402A-82AC-8A0F52126710}"/>
              </a:ext>
            </a:extLst>
          </p:cNvPr>
          <p:cNvGrpSpPr>
            <a:grpSpLocks/>
          </p:cNvGrpSpPr>
          <p:nvPr/>
        </p:nvGrpSpPr>
        <p:grpSpPr bwMode="auto">
          <a:xfrm>
            <a:off x="3944038" y="1414914"/>
            <a:ext cx="1600200" cy="1219200"/>
            <a:chOff x="1752600" y="1828800"/>
            <a:chExt cx="1600200" cy="1219200"/>
          </a:xfrm>
        </p:grpSpPr>
        <p:sp>
          <p:nvSpPr>
            <p:cNvPr id="82" name="Rectangle 81">
              <a:extLst>
                <a:ext uri="{FF2B5EF4-FFF2-40B4-BE49-F238E27FC236}">
                  <a16:creationId xmlns:a16="http://schemas.microsoft.com/office/drawing/2014/main" id="{4C400300-6098-4461-8271-EFDC2DE3A44C}"/>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10</a:t>
              </a:r>
            </a:p>
          </p:txBody>
        </p:sp>
        <p:sp>
          <p:nvSpPr>
            <p:cNvPr id="83" name="Rectangle 82">
              <a:extLst>
                <a:ext uri="{FF2B5EF4-FFF2-40B4-BE49-F238E27FC236}">
                  <a16:creationId xmlns:a16="http://schemas.microsoft.com/office/drawing/2014/main" id="{12A8F7A7-4910-476F-BE6F-EA7EE636245D}"/>
                </a:ext>
              </a:extLst>
            </p:cNvPr>
            <p:cNvSpPr/>
            <p:nvPr/>
          </p:nvSpPr>
          <p:spPr>
            <a:xfrm>
              <a:off x="2641600" y="2533650"/>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4" name="Rectangle 83">
              <a:extLst>
                <a:ext uri="{FF2B5EF4-FFF2-40B4-BE49-F238E27FC236}">
                  <a16:creationId xmlns:a16="http://schemas.microsoft.com/office/drawing/2014/main" id="{B6E40917-890E-4B2C-AA8F-70331DEF5D3D}"/>
                </a:ext>
              </a:extLst>
            </p:cNvPr>
            <p:cNvSpPr/>
            <p:nvPr/>
          </p:nvSpPr>
          <p:spPr>
            <a:xfrm>
              <a:off x="1828800" y="2314575"/>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85" name="Rectangle 84">
              <a:extLst>
                <a:ext uri="{FF2B5EF4-FFF2-40B4-BE49-F238E27FC236}">
                  <a16:creationId xmlns:a16="http://schemas.microsoft.com/office/drawing/2014/main" id="{D2FB0886-2111-4A3D-AB5D-C647B4F57B65}"/>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91" name="TextBox 3">
            <a:extLst>
              <a:ext uri="{FF2B5EF4-FFF2-40B4-BE49-F238E27FC236}">
                <a16:creationId xmlns:a16="http://schemas.microsoft.com/office/drawing/2014/main" id="{13371815-CBB1-46EA-8262-DB93CDBBDDF6}"/>
              </a:ext>
            </a:extLst>
          </p:cNvPr>
          <p:cNvSpPr txBox="1">
            <a:spLocks noChangeArrowheads="1"/>
          </p:cNvSpPr>
          <p:nvPr/>
        </p:nvSpPr>
        <p:spPr bwMode="auto">
          <a:xfrm>
            <a:off x="5400412" y="5189615"/>
            <a:ext cx="5267398" cy="1477328"/>
          </a:xfrm>
          <a:prstGeom prst="rect">
            <a:avLst/>
          </a:prstGeom>
          <a:noFill/>
          <a:ln w="9525">
            <a:noFill/>
            <a:miter lim="800000"/>
            <a:headEnd/>
            <a:tailEnd/>
          </a:ln>
        </p:spPr>
        <p:txBody>
          <a:bodyPr wrap="square">
            <a:spAutoFit/>
          </a:bodyPr>
          <a:lstStyle/>
          <a:p>
            <a:pPr marL="342900" lvl="1" indent="-342900">
              <a:buFont typeface="Tw Cen MT" pitchFamily="34" charset="0"/>
              <a:buAutoNum type="arabicPeriod"/>
            </a:pPr>
            <a:r>
              <a:rPr lang="en-US" dirty="0"/>
              <a:t>Remember value of </a:t>
            </a:r>
            <a:r>
              <a:rPr lang="en-US" b="1" dirty="0">
                <a:solidFill>
                  <a:srgbClr val="FF0000"/>
                </a:solidFill>
                <a:latin typeface="Courier New" pitchFamily="49" charset="0"/>
                <a:cs typeface="Courier New" pitchFamily="49" charset="0"/>
              </a:rPr>
              <a:t>root-&gt;left</a:t>
            </a:r>
          </a:p>
          <a:p>
            <a:pPr marL="0" lvl="1">
              <a:tabLst>
                <a:tab pos="341313" algn="l"/>
              </a:tabLst>
            </a:pPr>
            <a:r>
              <a:rPr lang="en-US" b="1" dirty="0">
                <a:latin typeface="Courier New" pitchFamily="49" charset="0"/>
                <a:cs typeface="Courier New" pitchFamily="49" charset="0"/>
              </a:rPr>
              <a:t>	</a:t>
            </a:r>
            <a:r>
              <a:rPr lang="en-US" dirty="0"/>
              <a:t>(</a:t>
            </a:r>
            <a:r>
              <a:rPr lang="en-US" b="1" dirty="0">
                <a:solidFill>
                  <a:srgbClr val="FF0000"/>
                </a:solidFill>
                <a:latin typeface="Courier New" pitchFamily="49" charset="0"/>
                <a:cs typeface="Courier New" pitchFamily="49" charset="0"/>
              </a:rPr>
              <a:t>temp</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root-&gt;left</a:t>
            </a:r>
            <a:r>
              <a:rPr lang="en-US" dirty="0"/>
              <a:t>)</a:t>
            </a:r>
          </a:p>
          <a:p>
            <a:pPr marL="342900" lvl="1" indent="-342900">
              <a:buFont typeface="+mj-lt"/>
              <a:buAutoNum type="arabicPeriod" startAt="2"/>
              <a:tabLst>
                <a:tab pos="341313" algn="l"/>
              </a:tabLst>
            </a:pPr>
            <a:r>
              <a:rPr lang="en-US" dirty="0"/>
              <a:t>Set </a:t>
            </a:r>
            <a:r>
              <a:rPr lang="en-US" sz="1800" b="1" dirty="0">
                <a:solidFill>
                  <a:srgbClr val="FF0000"/>
                </a:solidFill>
                <a:latin typeface="Courier New" pitchFamily="49" charset="0"/>
                <a:cs typeface="Courier New" pitchFamily="49" charset="0"/>
              </a:rPr>
              <a:t>root-&gt;left</a:t>
            </a:r>
            <a:r>
              <a:rPr lang="en-US" dirty="0"/>
              <a:t> to value of </a:t>
            </a:r>
            <a:r>
              <a:rPr lang="en-US" sz="1800" b="1" dirty="0">
                <a:solidFill>
                  <a:srgbClr val="FF0000"/>
                </a:solidFill>
                <a:latin typeface="Courier New" pitchFamily="49" charset="0"/>
                <a:cs typeface="Courier New" pitchFamily="49" charset="0"/>
              </a:rPr>
              <a:t>temp-&gt;right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temp-&gt;right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root</a:t>
            </a:r>
          </a:p>
          <a:p>
            <a:pPr marL="342900" lvl="1" indent="-342900">
              <a:buFont typeface="+mj-lt"/>
              <a:buAutoNum type="arabicPeriod" startAt="2"/>
              <a:tabLst>
                <a:tab pos="341313" algn="l"/>
              </a:tabLst>
            </a:pPr>
            <a:r>
              <a:rPr lang="en-US" dirty="0"/>
              <a:t>Set</a:t>
            </a:r>
            <a:r>
              <a:rPr lang="en-US" sz="1800" dirty="0"/>
              <a:t> </a:t>
            </a:r>
            <a:r>
              <a:rPr lang="en-US" sz="1800" b="1" dirty="0">
                <a:solidFill>
                  <a:srgbClr val="FF0000"/>
                </a:solidFill>
                <a:latin typeface="Courier New" pitchFamily="49" charset="0"/>
                <a:cs typeface="Courier New" pitchFamily="49" charset="0"/>
              </a:rPr>
              <a:t>root</a:t>
            </a:r>
            <a:r>
              <a:rPr lang="en-US" sz="1800" dirty="0"/>
              <a:t> </a:t>
            </a:r>
            <a:r>
              <a:rPr lang="en-US" dirty="0"/>
              <a:t>to</a:t>
            </a:r>
            <a:r>
              <a:rPr lang="en-US" sz="1800" dirty="0"/>
              <a:t> </a:t>
            </a:r>
            <a:r>
              <a:rPr lang="en-US" sz="1800" b="1" dirty="0">
                <a:solidFill>
                  <a:srgbClr val="FF0000"/>
                </a:solidFill>
                <a:latin typeface="Courier New" pitchFamily="49" charset="0"/>
                <a:cs typeface="Courier New" pitchFamily="49" charset="0"/>
              </a:rPr>
              <a:t>temp</a:t>
            </a:r>
            <a:endParaRPr lang="en-US" b="1" dirty="0">
              <a:solidFill>
                <a:srgbClr val="FF0000"/>
              </a:solidFill>
            </a:endParaRPr>
          </a:p>
        </p:txBody>
      </p:sp>
      <p:grpSp>
        <p:nvGrpSpPr>
          <p:cNvPr id="114" name="Group 56">
            <a:extLst>
              <a:ext uri="{FF2B5EF4-FFF2-40B4-BE49-F238E27FC236}">
                <a16:creationId xmlns:a16="http://schemas.microsoft.com/office/drawing/2014/main" id="{ABB49C91-2EEB-4A45-99D3-23FE8EA6BCC6}"/>
              </a:ext>
            </a:extLst>
          </p:cNvPr>
          <p:cNvGrpSpPr>
            <a:grpSpLocks/>
          </p:cNvGrpSpPr>
          <p:nvPr/>
        </p:nvGrpSpPr>
        <p:grpSpPr bwMode="auto">
          <a:xfrm>
            <a:off x="7503715" y="3485804"/>
            <a:ext cx="1600200" cy="1219200"/>
            <a:chOff x="1752600" y="1828800"/>
            <a:chExt cx="1600200" cy="1219200"/>
          </a:xfrm>
        </p:grpSpPr>
        <p:sp>
          <p:nvSpPr>
            <p:cNvPr id="115" name="Rectangle 114">
              <a:extLst>
                <a:ext uri="{FF2B5EF4-FFF2-40B4-BE49-F238E27FC236}">
                  <a16:creationId xmlns:a16="http://schemas.microsoft.com/office/drawing/2014/main" id="{651B6949-463C-422E-A8FC-388BED8631A0}"/>
                </a:ext>
              </a:extLst>
            </p:cNvPr>
            <p:cNvSpPr/>
            <p:nvPr/>
          </p:nvSpPr>
          <p:spPr>
            <a:xfrm>
              <a:off x="1752600" y="2209800"/>
              <a:ext cx="16002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b="1" dirty="0">
                  <a:latin typeface="Courier New" pitchFamily="49" charset="0"/>
                  <a:cs typeface="Courier New" pitchFamily="49" charset="0"/>
                </a:rPr>
                <a:t>      = left</a:t>
              </a:r>
            </a:p>
            <a:p>
              <a:pPr>
                <a:defRPr/>
              </a:pPr>
              <a:r>
                <a:rPr lang="en-US" sz="1400" b="1" dirty="0">
                  <a:latin typeface="Courier New" pitchFamily="49" charset="0"/>
                  <a:cs typeface="Courier New" pitchFamily="49" charset="0"/>
                </a:rPr>
                <a:t>right =</a:t>
              </a:r>
            </a:p>
            <a:p>
              <a:pPr>
                <a:defRPr/>
              </a:pPr>
              <a:r>
                <a:rPr lang="en-US" sz="1400" b="1" dirty="0">
                  <a:latin typeface="Courier New" pitchFamily="49" charset="0"/>
                  <a:cs typeface="Courier New" pitchFamily="49" charset="0"/>
                </a:rPr>
                <a:t>data  = 40</a:t>
              </a:r>
            </a:p>
          </p:txBody>
        </p:sp>
        <p:sp>
          <p:nvSpPr>
            <p:cNvPr id="116" name="Rectangle 115">
              <a:extLst>
                <a:ext uri="{FF2B5EF4-FFF2-40B4-BE49-F238E27FC236}">
                  <a16:creationId xmlns:a16="http://schemas.microsoft.com/office/drawing/2014/main" id="{4EB0894C-480A-42FE-91E1-90257FB207B7}"/>
                </a:ext>
              </a:extLst>
            </p:cNvPr>
            <p:cNvSpPr/>
            <p:nvPr/>
          </p:nvSpPr>
          <p:spPr>
            <a:xfrm>
              <a:off x="2641600" y="2533650"/>
              <a:ext cx="482600" cy="1905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17" name="Rectangle 116">
              <a:extLst>
                <a:ext uri="{FF2B5EF4-FFF2-40B4-BE49-F238E27FC236}">
                  <a16:creationId xmlns:a16="http://schemas.microsoft.com/office/drawing/2014/main" id="{1E6C83DB-45E2-4D8E-97CC-D029AB188910}"/>
                </a:ext>
              </a:extLst>
            </p:cNvPr>
            <p:cNvSpPr/>
            <p:nvPr/>
          </p:nvSpPr>
          <p:spPr>
            <a:xfrm>
              <a:off x="1828799" y="2314574"/>
              <a:ext cx="581025" cy="2190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Consolas" panose="020B0609020204030204" pitchFamily="49" charset="0"/>
                  <a:cs typeface="Consolas" panose="020B0609020204030204" pitchFamily="49" charset="0"/>
                </a:rPr>
                <a:t>NULL</a:t>
              </a:r>
            </a:p>
          </p:txBody>
        </p:sp>
        <p:sp>
          <p:nvSpPr>
            <p:cNvPr id="118" name="Rectangle 117">
              <a:extLst>
                <a:ext uri="{FF2B5EF4-FFF2-40B4-BE49-F238E27FC236}">
                  <a16:creationId xmlns:a16="http://schemas.microsoft.com/office/drawing/2014/main" id="{CC397E31-D297-457B-AF7B-D9B571481AF0}"/>
                </a:ext>
              </a:extLst>
            </p:cNvPr>
            <p:cNvSpPr/>
            <p:nvPr/>
          </p:nvSpPr>
          <p:spPr>
            <a:xfrm>
              <a:off x="1752600" y="1828800"/>
              <a:ext cx="1600200"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b="1" dirty="0" err="1">
                  <a:latin typeface="Courier New" pitchFamily="49" charset="0"/>
                  <a:cs typeface="Courier New" pitchFamily="49" charset="0"/>
                </a:rPr>
                <a:t>BTNode</a:t>
              </a:r>
              <a:endParaRPr lang="en-US" b="1" dirty="0">
                <a:latin typeface="Courier New" pitchFamily="49" charset="0"/>
                <a:cs typeface="Courier New" pitchFamily="49" charset="0"/>
              </a:endParaRPr>
            </a:p>
          </p:txBody>
        </p:sp>
      </p:grpSp>
      <p:sp>
        <p:nvSpPr>
          <p:cNvPr id="120" name="TextBox 119">
            <a:extLst>
              <a:ext uri="{FF2B5EF4-FFF2-40B4-BE49-F238E27FC236}">
                <a16:creationId xmlns:a16="http://schemas.microsoft.com/office/drawing/2014/main" id="{DE947A8D-5C51-45D1-9EBF-79B0487E7F20}"/>
              </a:ext>
            </a:extLst>
          </p:cNvPr>
          <p:cNvSpPr txBox="1"/>
          <p:nvPr/>
        </p:nvSpPr>
        <p:spPr>
          <a:xfrm>
            <a:off x="8408016" y="4160464"/>
            <a:ext cx="553138" cy="261610"/>
          </a:xfrm>
          <a:prstGeom prst="rect">
            <a:avLst/>
          </a:prstGeom>
          <a:noFill/>
        </p:spPr>
        <p:txBody>
          <a:bodyPr wrap="square">
            <a:spAutoFit/>
          </a:bodyPr>
          <a:lstStyle/>
          <a:p>
            <a:r>
              <a:rPr lang="en-US" sz="1100" b="1" dirty="0">
                <a:solidFill>
                  <a:schemeClr val="tx1"/>
                </a:solidFill>
                <a:latin typeface="Consolas" panose="020B0609020204030204" pitchFamily="49" charset="0"/>
                <a:cs typeface="Consolas" panose="020B0609020204030204" pitchFamily="49" charset="0"/>
              </a:rPr>
              <a:t>NULL</a:t>
            </a:r>
            <a:endParaRPr lang="en-US" sz="1100" b="1" dirty="0"/>
          </a:p>
        </p:txBody>
      </p:sp>
      <p:sp>
        <p:nvSpPr>
          <p:cNvPr id="121" name="TextBox 120">
            <a:extLst>
              <a:ext uri="{FF2B5EF4-FFF2-40B4-BE49-F238E27FC236}">
                <a16:creationId xmlns:a16="http://schemas.microsoft.com/office/drawing/2014/main" id="{92588B67-D26B-4044-9AE2-E3B8B0475012}"/>
              </a:ext>
            </a:extLst>
          </p:cNvPr>
          <p:cNvSpPr txBox="1"/>
          <p:nvPr/>
        </p:nvSpPr>
        <p:spPr>
          <a:xfrm>
            <a:off x="6190871" y="4160464"/>
            <a:ext cx="553138" cy="261610"/>
          </a:xfrm>
          <a:prstGeom prst="rect">
            <a:avLst/>
          </a:prstGeom>
          <a:noFill/>
        </p:spPr>
        <p:txBody>
          <a:bodyPr wrap="square">
            <a:spAutoFit/>
          </a:bodyPr>
          <a:lstStyle/>
          <a:p>
            <a:pPr algn="ctr"/>
            <a:r>
              <a:rPr lang="en-US" sz="1100" b="1" dirty="0">
                <a:solidFill>
                  <a:schemeClr val="tx1"/>
                </a:solidFill>
                <a:latin typeface="Consolas" panose="020B0609020204030204" pitchFamily="49" charset="0"/>
                <a:cs typeface="Consolas" panose="020B0609020204030204" pitchFamily="49" charset="0"/>
              </a:rPr>
              <a:t>NULL</a:t>
            </a:r>
            <a:endParaRPr lang="en-US" sz="1100" b="1" dirty="0"/>
          </a:p>
        </p:txBody>
      </p:sp>
      <p:sp>
        <p:nvSpPr>
          <p:cNvPr id="122" name="TextBox 121">
            <a:extLst>
              <a:ext uri="{FF2B5EF4-FFF2-40B4-BE49-F238E27FC236}">
                <a16:creationId xmlns:a16="http://schemas.microsoft.com/office/drawing/2014/main" id="{EC5CED1F-7B4B-41F0-8C11-2CD14C55C524}"/>
              </a:ext>
            </a:extLst>
          </p:cNvPr>
          <p:cNvSpPr txBox="1"/>
          <p:nvPr/>
        </p:nvSpPr>
        <p:spPr>
          <a:xfrm>
            <a:off x="2137407" y="2551829"/>
            <a:ext cx="370739" cy="169277"/>
          </a:xfrm>
          <a:prstGeom prst="rect">
            <a:avLst/>
          </a:prstGeom>
          <a:noFill/>
        </p:spPr>
        <p:txBody>
          <a:bodyPr wrap="square" lIns="0" tIns="0" rIns="0" bIns="0">
            <a:spAutoFit/>
          </a:bodyPr>
          <a:lstStyle/>
          <a:p>
            <a:pPr algn="ctr"/>
            <a:r>
              <a:rPr lang="en-US" sz="1100" b="1" dirty="0">
                <a:solidFill>
                  <a:schemeClr val="tx1"/>
                </a:solidFill>
                <a:latin typeface="Consolas" panose="020B0609020204030204" pitchFamily="49" charset="0"/>
                <a:cs typeface="Consolas" panose="020B0609020204030204" pitchFamily="49" charset="0"/>
              </a:rPr>
              <a:t>NULL</a:t>
            </a:r>
            <a:endParaRPr lang="en-US" sz="1100" b="1" dirty="0"/>
          </a:p>
        </p:txBody>
      </p:sp>
      <p:cxnSp>
        <p:nvCxnSpPr>
          <p:cNvPr id="88" name="Curved Connector 87"/>
          <p:cNvCxnSpPr>
            <a:cxnSpLocks noChangeShapeType="1"/>
            <a:stCxn id="89" idx="3"/>
          </p:cNvCxnSpPr>
          <p:nvPr/>
        </p:nvCxnSpPr>
        <p:spPr bwMode="auto">
          <a:xfrm>
            <a:off x="3452416" y="1591470"/>
            <a:ext cx="491622" cy="21431"/>
          </a:xfrm>
          <a:prstGeom prst="curvedConnector3">
            <a:avLst>
              <a:gd name="adj1" fmla="val 50000"/>
            </a:avLst>
          </a:prstGeom>
          <a:noFill/>
          <a:ln w="38100" algn="ctr">
            <a:solidFill>
              <a:schemeClr val="accent1"/>
            </a:solidFill>
            <a:round/>
            <a:headEnd/>
            <a:tailEnd type="arrow" w="med" len="med"/>
          </a:ln>
        </p:spPr>
      </p:cxnSp>
      <p:cxnSp>
        <p:nvCxnSpPr>
          <p:cNvPr id="24593" name="Curved Connector 12"/>
          <p:cNvCxnSpPr>
            <a:cxnSpLocks noChangeShapeType="1"/>
          </p:cNvCxnSpPr>
          <p:nvPr/>
        </p:nvCxnSpPr>
        <p:spPr bwMode="auto">
          <a:xfrm>
            <a:off x="3126579" y="2858294"/>
            <a:ext cx="653950" cy="615950"/>
          </a:xfrm>
          <a:prstGeom prst="curvedConnector2">
            <a:avLst/>
          </a:prstGeom>
          <a:noFill/>
          <a:ln w="38100" algn="ctr">
            <a:solidFill>
              <a:schemeClr val="accent1"/>
            </a:solidFill>
            <a:round/>
            <a:headEnd type="oval"/>
            <a:tailEnd type="arrow" w="med" len="med"/>
          </a:ln>
        </p:spPr>
      </p:cxnSp>
      <p:cxnSp>
        <p:nvCxnSpPr>
          <p:cNvPr id="119" name="Curved Connector 12">
            <a:extLst>
              <a:ext uri="{FF2B5EF4-FFF2-40B4-BE49-F238E27FC236}">
                <a16:creationId xmlns:a16="http://schemas.microsoft.com/office/drawing/2014/main" id="{AF68D66A-DCFC-4800-A189-5ECD6021D9E9}"/>
              </a:ext>
            </a:extLst>
          </p:cNvPr>
          <p:cNvCxnSpPr>
            <a:cxnSpLocks noChangeShapeType="1"/>
            <a:endCxn id="118" idx="0"/>
          </p:cNvCxnSpPr>
          <p:nvPr/>
        </p:nvCxnSpPr>
        <p:spPr bwMode="auto">
          <a:xfrm>
            <a:off x="7182532" y="2860675"/>
            <a:ext cx="1121283" cy="625129"/>
          </a:xfrm>
          <a:prstGeom prst="curvedConnector2">
            <a:avLst/>
          </a:prstGeom>
          <a:noFill/>
          <a:ln w="38100" algn="ctr">
            <a:solidFill>
              <a:schemeClr val="accent1"/>
            </a:solidFill>
            <a:round/>
            <a:headEnd type="oval"/>
            <a:tailEnd type="arrow" w="med" len="med"/>
          </a:ln>
        </p:spPr>
      </p:cxnSp>
      <p:pic>
        <p:nvPicPr>
          <p:cNvPr id="79" name="Picture 2" descr="Animation of tree rotations taking place.">
            <a:extLst>
              <a:ext uri="{FF2B5EF4-FFF2-40B4-BE49-F238E27FC236}">
                <a16:creationId xmlns:a16="http://schemas.microsoft.com/office/drawing/2014/main" id="{7FD45238-1856-4655-A652-7F861693821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256" y="4181474"/>
            <a:ext cx="2381250" cy="238125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Curved Connector 83">
            <a:extLst>
              <a:ext uri="{FF2B5EF4-FFF2-40B4-BE49-F238E27FC236}">
                <a16:creationId xmlns:a16="http://schemas.microsoft.com/office/drawing/2014/main" id="{9CFBC8DD-F5C2-4B2E-83D9-316901517A60}"/>
              </a:ext>
            </a:extLst>
          </p:cNvPr>
          <p:cNvCxnSpPr>
            <a:cxnSpLocks noChangeShapeType="1"/>
          </p:cNvCxnSpPr>
          <p:nvPr/>
        </p:nvCxnSpPr>
        <p:spPr bwMode="auto">
          <a:xfrm>
            <a:off x="5064919" y="2216944"/>
            <a:ext cx="961919" cy="34131"/>
          </a:xfrm>
          <a:prstGeom prst="curvedConnector3">
            <a:avLst>
              <a:gd name="adj1" fmla="val 50000"/>
            </a:avLst>
          </a:prstGeom>
          <a:noFill/>
          <a:ln w="38100" algn="ctr">
            <a:solidFill>
              <a:schemeClr val="accent1"/>
            </a:solidFill>
            <a:round/>
            <a:headEnd type="oval"/>
            <a:tailEnd type="arrow" w="med" len="med"/>
          </a:ln>
        </p:spPr>
      </p:cxnSp>
      <p:cxnSp>
        <p:nvCxnSpPr>
          <p:cNvPr id="67" name="Curved Connector 6">
            <a:extLst>
              <a:ext uri="{FF2B5EF4-FFF2-40B4-BE49-F238E27FC236}">
                <a16:creationId xmlns:a16="http://schemas.microsoft.com/office/drawing/2014/main" id="{31D2690F-9AF9-4E02-9AA6-4538C5862411}"/>
              </a:ext>
            </a:extLst>
          </p:cNvPr>
          <p:cNvCxnSpPr>
            <a:cxnSpLocks noChangeShapeType="1"/>
          </p:cNvCxnSpPr>
          <p:nvPr/>
        </p:nvCxnSpPr>
        <p:spPr bwMode="auto">
          <a:xfrm rot="10800000" flipV="1">
            <a:off x="3563038" y="1995939"/>
            <a:ext cx="718460" cy="255136"/>
          </a:xfrm>
          <a:prstGeom prst="curvedConnector3">
            <a:avLst>
              <a:gd name="adj1" fmla="val 50000"/>
            </a:avLst>
          </a:prstGeom>
          <a:noFill/>
          <a:ln w="38100" algn="ctr">
            <a:solidFill>
              <a:schemeClr val="accent1"/>
            </a:solidFill>
            <a:round/>
            <a:headEnd type="oval"/>
            <a:tailEnd type="arrow" w="med" len="med"/>
          </a:ln>
        </p:spPr>
      </p:cxnSp>
      <p:sp>
        <p:nvSpPr>
          <p:cNvPr id="29" name="Freeform: Shape 28">
            <a:extLst>
              <a:ext uri="{FF2B5EF4-FFF2-40B4-BE49-F238E27FC236}">
                <a16:creationId xmlns:a16="http://schemas.microsoft.com/office/drawing/2014/main" id="{57D93FDB-BDE2-44B0-B9B6-5B84494BCDE4}"/>
              </a:ext>
            </a:extLst>
          </p:cNvPr>
          <p:cNvSpPr/>
          <p:nvPr/>
        </p:nvSpPr>
        <p:spPr>
          <a:xfrm>
            <a:off x="5610225" y="2628900"/>
            <a:ext cx="781050" cy="847725"/>
          </a:xfrm>
          <a:custGeom>
            <a:avLst/>
            <a:gdLst>
              <a:gd name="connsiteX0" fmla="*/ 781050 w 781050"/>
              <a:gd name="connsiteY0" fmla="*/ 0 h 847725"/>
              <a:gd name="connsiteX1" fmla="*/ 171450 w 781050"/>
              <a:gd name="connsiteY1" fmla="*/ 180975 h 847725"/>
              <a:gd name="connsiteX2" fmla="*/ 0 w 781050"/>
              <a:gd name="connsiteY2" fmla="*/ 847725 h 847725"/>
            </a:gdLst>
            <a:ahLst/>
            <a:cxnLst>
              <a:cxn ang="0">
                <a:pos x="connsiteX0" y="connsiteY0"/>
              </a:cxn>
              <a:cxn ang="0">
                <a:pos x="connsiteX1" y="connsiteY1"/>
              </a:cxn>
              <a:cxn ang="0">
                <a:pos x="connsiteX2" y="connsiteY2"/>
              </a:cxn>
            </a:cxnLst>
            <a:rect l="l" t="t" r="r" b="b"/>
            <a:pathLst>
              <a:path w="781050" h="847725">
                <a:moveTo>
                  <a:pt x="781050" y="0"/>
                </a:moveTo>
                <a:cubicBezTo>
                  <a:pt x="541337" y="19844"/>
                  <a:pt x="301625" y="39688"/>
                  <a:pt x="171450" y="180975"/>
                </a:cubicBezTo>
                <a:cubicBezTo>
                  <a:pt x="41275" y="322262"/>
                  <a:pt x="20637" y="584993"/>
                  <a:pt x="0" y="847725"/>
                </a:cubicBezTo>
              </a:path>
            </a:pathLst>
          </a:custGeom>
          <a:noFill/>
          <a:ln w="38100">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lide Number Placeholder 4">
            <a:extLst>
              <a:ext uri="{FF2B5EF4-FFF2-40B4-BE49-F238E27FC236}">
                <a16:creationId xmlns:a16="http://schemas.microsoft.com/office/drawing/2014/main" id="{3A02CE25-E98B-4515-93C7-B9D03E0D25B5}"/>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21</a:t>
            </a:fld>
            <a:endParaRPr lang="en-US" dirty="0"/>
          </a:p>
        </p:txBody>
      </p:sp>
    </p:spTree>
    <p:extLst>
      <p:ext uri="{BB962C8B-B14F-4D97-AF65-F5344CB8AC3E}">
        <p14:creationId xmlns:p14="http://schemas.microsoft.com/office/powerpoint/2010/main" val="158938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AVL Trees</a:t>
            </a:r>
          </a:p>
        </p:txBody>
      </p:sp>
      <p:sp>
        <p:nvSpPr>
          <p:cNvPr id="3" name="Content Placeholder 2"/>
          <p:cNvSpPr>
            <a:spLocks noGrp="1"/>
          </p:cNvSpPr>
          <p:nvPr>
            <p:ph sz="quarter" idx="1"/>
          </p:nvPr>
        </p:nvSpPr>
        <p:spPr>
          <a:xfrm>
            <a:off x="607401" y="1310639"/>
            <a:ext cx="10165102" cy="5222741"/>
          </a:xfrm>
        </p:spPr>
        <p:txBody>
          <a:bodyPr/>
          <a:lstStyle/>
          <a:p>
            <a:r>
              <a:rPr lang="en-US" dirty="0"/>
              <a:t>In 1962 G.M. </a:t>
            </a:r>
            <a:r>
              <a:rPr lang="en-US" dirty="0" err="1"/>
              <a:t>Adel'son-Vel'skiî</a:t>
            </a:r>
            <a:r>
              <a:rPr lang="en-US" dirty="0"/>
              <a:t> and E.M. Landis developed a self-balancing tree, known by their initials: AVL.</a:t>
            </a:r>
          </a:p>
          <a:p>
            <a:pPr lvl="1"/>
            <a:r>
              <a:rPr lang="en-US" dirty="0"/>
              <a:t>The AVL tree algorithm keeps track of the difference in height of each subtree.</a:t>
            </a:r>
          </a:p>
          <a:p>
            <a:pPr lvl="1"/>
            <a:r>
              <a:rPr lang="en-US" dirty="0"/>
              <a:t>An AVL tree is balanced when the heights of all right and left subtrees are equal (or nearly equal.)</a:t>
            </a:r>
          </a:p>
          <a:p>
            <a:r>
              <a:rPr lang="en-US" dirty="0"/>
              <a:t>As items are added to (or removed from) a tree, the balance of each subtree from the insertion (or removal) point up to the root is updated.</a:t>
            </a:r>
          </a:p>
          <a:p>
            <a:pPr marL="366713" lvl="1" indent="0">
              <a:spcBef>
                <a:spcPts val="1200"/>
              </a:spcBef>
              <a:buNone/>
            </a:pPr>
            <a:r>
              <a:rPr lang="en-US" sz="1800" b="1" i="1" dirty="0">
                <a:solidFill>
                  <a:srgbClr val="FF0000"/>
                </a:solidFill>
                <a:latin typeface="Comic Sans MS" panose="030F0702030302020204" pitchFamily="66" charset="0"/>
                <a:cs typeface="Consolas" panose="020B0609020204030204" pitchFamily="49" charset="0"/>
              </a:rPr>
              <a:t>    </a:t>
            </a:r>
            <a:r>
              <a:rPr lang="en-US" sz="1800" b="1" i="1" dirty="0" err="1">
                <a:solidFill>
                  <a:srgbClr val="FF0000"/>
                </a:solidFill>
                <a:latin typeface="Comic Sans MS" panose="030F0702030302020204" pitchFamily="66" charset="0"/>
                <a:cs typeface="Consolas" panose="020B0609020204030204" pitchFamily="49" charset="0"/>
              </a:rPr>
              <a:t>BalanceFactor</a:t>
            </a:r>
            <a:r>
              <a:rPr lang="en-US" sz="1800" b="1" i="1" dirty="0">
                <a:solidFill>
                  <a:srgbClr val="FF0000"/>
                </a:solidFill>
                <a:latin typeface="Comic Sans MS" panose="030F0702030302020204" pitchFamily="66" charset="0"/>
                <a:cs typeface="Consolas" panose="020B0609020204030204" pitchFamily="49" charset="0"/>
              </a:rPr>
              <a:t> = height(right subtree) – height(left subtree)</a:t>
            </a:r>
          </a:p>
          <a:p>
            <a:pPr lvl="1">
              <a:spcBef>
                <a:spcPts val="1200"/>
              </a:spcBef>
            </a:pPr>
            <a:r>
              <a:rPr lang="en-US" dirty="0"/>
              <a:t>The absolute difference between the left subtree and right subtree must not be &gt; 1. If it becomes &gt; 1, the subtree is rotated to make it ≤ 1 again.</a:t>
            </a:r>
          </a:p>
          <a:p>
            <a:pPr lvl="1">
              <a:spcBef>
                <a:spcPts val="1200"/>
              </a:spcBef>
            </a:pPr>
            <a:r>
              <a:rPr lang="en-US" dirty="0"/>
              <a:t>A subtree is </a:t>
            </a:r>
            <a:r>
              <a:rPr lang="en-US" b="1" dirty="0">
                <a:solidFill>
                  <a:srgbClr val="FF0000"/>
                </a:solidFill>
              </a:rPr>
              <a:t>right-heavy</a:t>
            </a:r>
            <a:r>
              <a:rPr lang="en-US" dirty="0"/>
              <a:t> if the balance factor &gt; 0.</a:t>
            </a:r>
          </a:p>
          <a:p>
            <a:pPr lvl="1"/>
            <a:r>
              <a:rPr lang="en-US" dirty="0"/>
              <a:t>A subtree is </a:t>
            </a:r>
            <a:r>
              <a:rPr lang="en-US" b="1" dirty="0">
                <a:solidFill>
                  <a:srgbClr val="FF0000"/>
                </a:solidFill>
              </a:rPr>
              <a:t>left-heavy </a:t>
            </a:r>
            <a:r>
              <a:rPr lang="en-US" dirty="0"/>
              <a:t>if the balance factor &lt; 0.</a:t>
            </a:r>
          </a:p>
          <a:p>
            <a:pPr lvl="1"/>
            <a:r>
              <a:rPr lang="en-US" dirty="0"/>
              <a:t>A subtree is perfectly </a:t>
            </a:r>
            <a:r>
              <a:rPr lang="en-US" b="1" dirty="0">
                <a:solidFill>
                  <a:srgbClr val="FF0000"/>
                </a:solidFill>
              </a:rPr>
              <a:t>balanced</a:t>
            </a:r>
            <a:r>
              <a:rPr lang="en-US" dirty="0"/>
              <a:t> if the balance factor = 0.</a:t>
            </a:r>
          </a:p>
        </p:txBody>
      </p:sp>
      <p:sp>
        <p:nvSpPr>
          <p:cNvPr id="4" name="Footer Placeholder 3"/>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spTree>
    <p:extLst>
      <p:ext uri="{BB962C8B-B14F-4D97-AF65-F5344CB8AC3E}">
        <p14:creationId xmlns:p14="http://schemas.microsoft.com/office/powerpoint/2010/main" val="35871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C155-2F22-4134-BF22-751BD654637C}"/>
              </a:ext>
            </a:extLst>
          </p:cNvPr>
          <p:cNvSpPr>
            <a:spLocks noGrp="1"/>
          </p:cNvSpPr>
          <p:nvPr>
            <p:ph type="title"/>
          </p:nvPr>
        </p:nvSpPr>
        <p:spPr/>
        <p:txBody>
          <a:bodyPr/>
          <a:lstStyle/>
          <a:p>
            <a:r>
              <a:rPr lang="en-US" dirty="0"/>
              <a:t>Balance Factor </a:t>
            </a:r>
            <a:r>
              <a:rPr lang="en-US" sz="2400" dirty="0"/>
              <a:t>(Right - Left)</a:t>
            </a:r>
          </a:p>
        </p:txBody>
      </p:sp>
      <p:sp>
        <p:nvSpPr>
          <p:cNvPr id="3" name="Content Placeholder 2">
            <a:extLst>
              <a:ext uri="{FF2B5EF4-FFF2-40B4-BE49-F238E27FC236}">
                <a16:creationId xmlns:a16="http://schemas.microsoft.com/office/drawing/2014/main" id="{F1D4DDA5-B806-4B7F-97F8-A17248E892C1}"/>
              </a:ext>
            </a:extLst>
          </p:cNvPr>
          <p:cNvSpPr>
            <a:spLocks noGrp="1"/>
          </p:cNvSpPr>
          <p:nvPr>
            <p:ph sz="quarter" idx="1"/>
          </p:nvPr>
        </p:nvSpPr>
        <p:spPr>
          <a:xfrm>
            <a:off x="581349" y="1295401"/>
            <a:ext cx="10039027" cy="5392443"/>
          </a:xfrm>
        </p:spPr>
        <p:txBody>
          <a:bodyPr/>
          <a:lstStyle/>
          <a:p>
            <a:r>
              <a:rPr lang="en-US" sz="2000" dirty="0"/>
              <a:t>A node's "heaviness" is derived from its </a:t>
            </a:r>
            <a:r>
              <a:rPr lang="en-US" sz="2000" b="1" dirty="0">
                <a:solidFill>
                  <a:srgbClr val="FF0000"/>
                </a:solidFill>
              </a:rPr>
              <a:t>balance factor</a:t>
            </a:r>
            <a:r>
              <a:rPr lang="en-US" sz="2000" dirty="0"/>
              <a:t>.</a:t>
            </a:r>
            <a:endParaRPr lang="en-US" dirty="0"/>
          </a:p>
          <a:p>
            <a:pPr lvl="1">
              <a:spcBef>
                <a:spcPts val="600"/>
              </a:spcBef>
            </a:pPr>
            <a:r>
              <a:rPr lang="en-US" sz="1800" dirty="0"/>
              <a:t>A subtree is </a:t>
            </a:r>
            <a:r>
              <a:rPr lang="en-US" sz="1800" b="1" dirty="0">
                <a:solidFill>
                  <a:srgbClr val="FF0000"/>
                </a:solidFill>
              </a:rPr>
              <a:t>right-heavy</a:t>
            </a:r>
            <a:r>
              <a:rPr lang="en-US" sz="1800" dirty="0"/>
              <a:t> if the balance factor is greater than zero.</a:t>
            </a:r>
          </a:p>
          <a:p>
            <a:pPr lvl="1"/>
            <a:r>
              <a:rPr lang="en-US" sz="1800" dirty="0"/>
              <a:t>If the balance factor is less than zero then the subtree is </a:t>
            </a:r>
            <a:r>
              <a:rPr lang="en-US" sz="1800" b="1" dirty="0">
                <a:solidFill>
                  <a:srgbClr val="FF0000"/>
                </a:solidFill>
              </a:rPr>
              <a:t>left-heavy</a:t>
            </a:r>
            <a:r>
              <a:rPr lang="en-US" sz="1800" dirty="0"/>
              <a:t>.</a:t>
            </a:r>
          </a:p>
          <a:p>
            <a:pPr lvl="1"/>
            <a:r>
              <a:rPr lang="en-US" sz="1800" dirty="0"/>
              <a:t>If the balance factor is zero then the subtree is perfectly in balance.</a:t>
            </a:r>
          </a:p>
          <a:p>
            <a:r>
              <a:rPr lang="en-US" sz="2000" dirty="0"/>
              <a:t>If a node's balance factor gets out of the range -1 to +1, the subtree is rotated according to its balance factor to bring it back into range.</a:t>
            </a:r>
          </a:p>
          <a:p>
            <a:pPr lvl="1">
              <a:spcBef>
                <a:spcPts val="600"/>
              </a:spcBef>
            </a:pPr>
            <a:r>
              <a:rPr lang="en-US" sz="1800" b="1" dirty="0">
                <a:solidFill>
                  <a:srgbClr val="FF0000"/>
                </a:solidFill>
              </a:rPr>
              <a:t>Left-Left</a:t>
            </a:r>
            <a:r>
              <a:rPr lang="en-US" sz="1800" dirty="0"/>
              <a:t> (parent balance is -2, left child balance is -1)</a:t>
            </a:r>
          </a:p>
          <a:p>
            <a:pPr lvl="2">
              <a:spcBef>
                <a:spcPts val="400"/>
              </a:spcBef>
            </a:pPr>
            <a:r>
              <a:rPr lang="en-US" dirty="0">
                <a:solidFill>
                  <a:srgbClr val="00B050"/>
                </a:solidFill>
              </a:rPr>
              <a:t>Rotate right around parent</a:t>
            </a:r>
          </a:p>
          <a:p>
            <a:pPr lvl="1">
              <a:spcBef>
                <a:spcPts val="600"/>
              </a:spcBef>
            </a:pPr>
            <a:r>
              <a:rPr lang="en-US" sz="1800" b="1" dirty="0">
                <a:solidFill>
                  <a:srgbClr val="FF0000"/>
                </a:solidFill>
              </a:rPr>
              <a:t>Left-Right</a:t>
            </a:r>
            <a:r>
              <a:rPr lang="en-US" sz="1800" dirty="0"/>
              <a:t> (parent balance -2, left child balance +1)</a:t>
            </a:r>
          </a:p>
          <a:p>
            <a:pPr lvl="2">
              <a:spcBef>
                <a:spcPts val="400"/>
              </a:spcBef>
            </a:pPr>
            <a:r>
              <a:rPr lang="en-US" dirty="0">
                <a:solidFill>
                  <a:srgbClr val="00B050"/>
                </a:solidFill>
              </a:rPr>
              <a:t>Rotate left around child</a:t>
            </a:r>
          </a:p>
          <a:p>
            <a:pPr lvl="2">
              <a:spcBef>
                <a:spcPts val="0"/>
              </a:spcBef>
            </a:pPr>
            <a:r>
              <a:rPr lang="en-US" dirty="0">
                <a:solidFill>
                  <a:srgbClr val="00B050"/>
                </a:solidFill>
              </a:rPr>
              <a:t>Rotate right around parent</a:t>
            </a:r>
          </a:p>
          <a:p>
            <a:pPr lvl="1">
              <a:spcBef>
                <a:spcPts val="600"/>
              </a:spcBef>
            </a:pPr>
            <a:r>
              <a:rPr lang="en-US" sz="1800" b="1" dirty="0">
                <a:solidFill>
                  <a:srgbClr val="FF0000"/>
                </a:solidFill>
              </a:rPr>
              <a:t>Right-Right</a:t>
            </a:r>
            <a:r>
              <a:rPr lang="en-US" sz="1800" dirty="0"/>
              <a:t> (parent balance +2, right child balance +1)</a:t>
            </a:r>
          </a:p>
          <a:p>
            <a:pPr lvl="2">
              <a:spcBef>
                <a:spcPts val="400"/>
              </a:spcBef>
            </a:pPr>
            <a:r>
              <a:rPr lang="en-US" dirty="0">
                <a:solidFill>
                  <a:srgbClr val="00B050"/>
                </a:solidFill>
              </a:rPr>
              <a:t>Rotate left around parent</a:t>
            </a:r>
          </a:p>
          <a:p>
            <a:pPr lvl="1">
              <a:spcBef>
                <a:spcPts val="600"/>
              </a:spcBef>
            </a:pPr>
            <a:r>
              <a:rPr lang="en-US" sz="1800" b="1" dirty="0">
                <a:solidFill>
                  <a:srgbClr val="FF0000"/>
                </a:solidFill>
              </a:rPr>
              <a:t>Right-Left</a:t>
            </a:r>
            <a:r>
              <a:rPr lang="en-US" sz="1800" dirty="0"/>
              <a:t> (parent balance +2, right child balance -1)</a:t>
            </a:r>
          </a:p>
          <a:p>
            <a:pPr lvl="2">
              <a:spcBef>
                <a:spcPts val="400"/>
              </a:spcBef>
            </a:pPr>
            <a:r>
              <a:rPr lang="en-US" dirty="0">
                <a:solidFill>
                  <a:srgbClr val="00B050"/>
                </a:solidFill>
              </a:rPr>
              <a:t>Rotate right around child</a:t>
            </a:r>
          </a:p>
          <a:p>
            <a:pPr lvl="2">
              <a:spcBef>
                <a:spcPts val="0"/>
              </a:spcBef>
            </a:pPr>
            <a:r>
              <a:rPr lang="en-US" dirty="0">
                <a:solidFill>
                  <a:srgbClr val="00B050"/>
                </a:solidFill>
              </a:rPr>
              <a:t>Rotate left around parent</a:t>
            </a:r>
            <a:endParaRPr lang="en-US" dirty="0"/>
          </a:p>
          <a:p>
            <a:endParaRPr lang="en-US" sz="2000" dirty="0"/>
          </a:p>
        </p:txBody>
      </p:sp>
      <p:sp>
        <p:nvSpPr>
          <p:cNvPr id="4" name="Footer Placeholder 3">
            <a:extLst>
              <a:ext uri="{FF2B5EF4-FFF2-40B4-BE49-F238E27FC236}">
                <a16:creationId xmlns:a16="http://schemas.microsoft.com/office/drawing/2014/main" id="{3751D9E9-EBF7-407D-91C8-269CDA826FAD}"/>
              </a:ext>
            </a:extLst>
          </p:cNvPr>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a:extLst>
              <a:ext uri="{FF2B5EF4-FFF2-40B4-BE49-F238E27FC236}">
                <a16:creationId xmlns:a16="http://schemas.microsoft.com/office/drawing/2014/main" id="{096D6C02-22B3-4461-9ADF-34F2375FE918}"/>
              </a:ext>
            </a:extLst>
          </p:cNvPr>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pic>
        <p:nvPicPr>
          <p:cNvPr id="6" name="Picture 2" descr="Animation of tree rotations taking place.">
            <a:extLst>
              <a:ext uri="{FF2B5EF4-FFF2-40B4-BE49-F238E27FC236}">
                <a16:creationId xmlns:a16="http://schemas.microsoft.com/office/drawing/2014/main" id="{1E14BA3A-A689-41EE-9718-F0C6340E2CD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96527" y="3913178"/>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124201" y="649070"/>
            <a:ext cx="2385065" cy="646331"/>
          </a:xfrm>
          <a:prstGeom prst="rect">
            <a:avLst/>
          </a:prstGeom>
          <a:solidFill>
            <a:schemeClr val="bg1"/>
          </a:solidFill>
        </p:spPr>
        <p:txBody>
          <a:bodyPr wrap="square" rtlCol="0">
            <a:spAutoFit/>
          </a:bodyPr>
          <a:lstStyle/>
          <a:p>
            <a:pPr algn="ctr"/>
            <a:r>
              <a:rPr lang="en-US" b="1" dirty="0">
                <a:solidFill>
                  <a:srgbClr val="FF0000"/>
                </a:solidFill>
              </a:rPr>
              <a:t>Not BST, not AVL, Balanced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04" y="762001"/>
            <a:ext cx="3012831" cy="2510693"/>
          </a:xfrm>
          <a:prstGeom prst="rect">
            <a:avLst/>
          </a:prstGeom>
        </p:spPr>
      </p:pic>
      <p:sp>
        <p:nvSpPr>
          <p:cNvPr id="3" name="TextBox 2"/>
          <p:cNvSpPr txBox="1"/>
          <p:nvPr/>
        </p:nvSpPr>
        <p:spPr>
          <a:xfrm>
            <a:off x="990600" y="152400"/>
            <a:ext cx="9067800" cy="338554"/>
          </a:xfrm>
          <a:prstGeom prst="rect">
            <a:avLst/>
          </a:prstGeom>
          <a:noFill/>
        </p:spPr>
        <p:txBody>
          <a:bodyPr wrap="square" rtlCol="0">
            <a:spAutoFit/>
          </a:bodyPr>
          <a:lstStyle/>
          <a:p>
            <a:r>
              <a:rPr lang="en-US" sz="1600" b="1" dirty="0"/>
              <a:t>Which of these trees are 1) BST, 2) </a:t>
            </a:r>
            <a:r>
              <a:rPr lang="en-US" sz="1600" b="1"/>
              <a:t>AVL, and </a:t>
            </a:r>
            <a:r>
              <a:rPr lang="en-US" sz="1600" b="1" dirty="0"/>
              <a:t>3</a:t>
            </a:r>
            <a:r>
              <a:rPr lang="en-US" sz="1600" b="1"/>
              <a:t>) </a:t>
            </a:r>
            <a:r>
              <a:rPr lang="en-US" sz="1600" b="1" dirty="0"/>
              <a:t>balanced trees?  Why or why not?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37" y="3810000"/>
            <a:ext cx="3072386" cy="2560320"/>
          </a:xfrm>
          <a:prstGeom prst="rect">
            <a:avLst/>
          </a:prstGeom>
        </p:spPr>
      </p:pic>
      <p:sp>
        <p:nvSpPr>
          <p:cNvPr id="6" name="Rectangle 5"/>
          <p:cNvSpPr/>
          <p:nvPr/>
        </p:nvSpPr>
        <p:spPr>
          <a:xfrm>
            <a:off x="3956515" y="3232372"/>
            <a:ext cx="2820003" cy="723275"/>
          </a:xfrm>
          <a:prstGeom prst="rect">
            <a:avLst/>
          </a:prstGeom>
        </p:spPr>
        <p:txBody>
          <a:bodyPr wrap="none">
            <a:spAutoFit/>
          </a:bodyPr>
          <a:lstStyle/>
          <a:p>
            <a:r>
              <a:rPr lang="en-US" b="1" dirty="0"/>
              <a:t>Balanced: 2</a:t>
            </a:r>
            <a:r>
              <a:rPr lang="en-US" b="1" baseline="30000" dirty="0"/>
              <a:t>(h − 1)</a:t>
            </a:r>
            <a:r>
              <a:rPr lang="en-US" b="1" dirty="0"/>
              <a:t> ≤ n &lt; 2</a:t>
            </a:r>
            <a:r>
              <a:rPr lang="en-US" b="1" baseline="30000" dirty="0"/>
              <a:t>h</a:t>
            </a:r>
          </a:p>
          <a:p>
            <a:pPr>
              <a:spcBef>
                <a:spcPts val="600"/>
              </a:spcBef>
            </a:pPr>
            <a:r>
              <a:rPr lang="en-US" b="1" dirty="0"/>
              <a:t>AVL: |R</a:t>
            </a:r>
            <a:r>
              <a:rPr lang="en-US" b="1" baseline="-25000" dirty="0"/>
              <a:t>h</a:t>
            </a:r>
            <a:r>
              <a:rPr lang="en-US" b="1" dirty="0"/>
              <a:t> – </a:t>
            </a:r>
            <a:r>
              <a:rPr lang="en-US" b="1" dirty="0" err="1"/>
              <a:t>L</a:t>
            </a:r>
            <a:r>
              <a:rPr lang="en-US" b="1" baseline="-25000" dirty="0" err="1"/>
              <a:t>h</a:t>
            </a:r>
            <a:r>
              <a:rPr lang="en-US" b="1" dirty="0"/>
              <a:t>| ≤ 1 </a:t>
            </a:r>
          </a:p>
        </p:txBody>
      </p:sp>
      <p:grpSp>
        <p:nvGrpSpPr>
          <p:cNvPr id="20" name="Group 19"/>
          <p:cNvGrpSpPr/>
          <p:nvPr/>
        </p:nvGrpSpPr>
        <p:grpSpPr>
          <a:xfrm>
            <a:off x="6659355" y="959426"/>
            <a:ext cx="2628902" cy="2850574"/>
            <a:chOff x="1905000" y="838200"/>
            <a:chExt cx="1668379" cy="2057400"/>
          </a:xfrm>
          <a:solidFill>
            <a:schemeClr val="bg1"/>
          </a:solidFill>
        </p:grpSpPr>
        <p:cxnSp>
          <p:nvCxnSpPr>
            <p:cNvPr id="21" name="Straight Connector 20"/>
            <p:cNvCxnSpPr>
              <a:endCxn id="25" idx="7"/>
            </p:cNvCxnSpPr>
            <p:nvPr/>
          </p:nvCxnSpPr>
          <p:spPr>
            <a:xfrm flipH="1">
              <a:off x="2165163" y="1737360"/>
              <a:ext cx="168001" cy="288477"/>
            </a:xfrm>
            <a:prstGeom prst="line">
              <a:avLst/>
            </a:prstGeom>
            <a:grpFill/>
            <a:ln w="38100">
              <a:tailEnd type="arrow" w="sm"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777290" y="8382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20</a:t>
              </a:r>
            </a:p>
          </p:txBody>
        </p:sp>
        <p:sp>
          <p:nvSpPr>
            <p:cNvPr id="23" name="Oval 22"/>
            <p:cNvSpPr/>
            <p:nvPr/>
          </p:nvSpPr>
          <p:spPr>
            <a:xfrm>
              <a:off x="2286000" y="14478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10</a:t>
              </a:r>
            </a:p>
          </p:txBody>
        </p:sp>
        <p:sp>
          <p:nvSpPr>
            <p:cNvPr id="24" name="Oval 23"/>
            <p:cNvSpPr/>
            <p:nvPr/>
          </p:nvSpPr>
          <p:spPr>
            <a:xfrm>
              <a:off x="3268579" y="14478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40</a:t>
              </a:r>
            </a:p>
          </p:txBody>
        </p:sp>
        <p:sp>
          <p:nvSpPr>
            <p:cNvPr id="25" name="Oval 24"/>
            <p:cNvSpPr/>
            <p:nvPr/>
          </p:nvSpPr>
          <p:spPr>
            <a:xfrm>
              <a:off x="1905000" y="19812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5</a:t>
              </a:r>
            </a:p>
          </p:txBody>
        </p:sp>
        <p:sp>
          <p:nvSpPr>
            <p:cNvPr id="26" name="Oval 25"/>
            <p:cNvSpPr/>
            <p:nvPr/>
          </p:nvSpPr>
          <p:spPr>
            <a:xfrm>
              <a:off x="2667000" y="19812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15</a:t>
              </a:r>
            </a:p>
          </p:txBody>
        </p:sp>
        <p:sp>
          <p:nvSpPr>
            <p:cNvPr id="27" name="Oval 26"/>
            <p:cNvSpPr/>
            <p:nvPr/>
          </p:nvSpPr>
          <p:spPr>
            <a:xfrm>
              <a:off x="2286000" y="25908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nsolas" panose="020B0609020204030204" pitchFamily="49" charset="0"/>
                  <a:cs typeface="Consolas" panose="020B0609020204030204" pitchFamily="49" charset="0"/>
                </a:rPr>
                <a:t>7</a:t>
              </a:r>
            </a:p>
          </p:txBody>
        </p:sp>
        <p:cxnSp>
          <p:nvCxnSpPr>
            <p:cNvPr id="28" name="Straight Connector 27"/>
            <p:cNvCxnSpPr>
              <a:stCxn id="22" idx="3"/>
              <a:endCxn id="23" idx="7"/>
            </p:cNvCxnSpPr>
            <p:nvPr/>
          </p:nvCxnSpPr>
          <p:spPr>
            <a:xfrm flipH="1">
              <a:off x="2546163" y="1098363"/>
              <a:ext cx="275764" cy="394074"/>
            </a:xfrm>
            <a:prstGeom prst="line">
              <a:avLst/>
            </a:prstGeom>
            <a:grpFill/>
            <a:ln w="38100">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050207" y="1098363"/>
              <a:ext cx="275764" cy="394074"/>
            </a:xfrm>
            <a:prstGeom prst="line">
              <a:avLst/>
            </a:prstGeom>
            <a:grpFill/>
            <a:ln w="38100">
              <a:headEnd type="arrow" w="sm" len="med"/>
              <a:tailEnd type="none" w="sm"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1"/>
            </p:cNvCxnSpPr>
            <p:nvPr/>
          </p:nvCxnSpPr>
          <p:spPr>
            <a:xfrm flipH="1" flipV="1">
              <a:off x="2546164" y="1690838"/>
              <a:ext cx="165473" cy="334999"/>
            </a:xfrm>
            <a:prstGeom prst="line">
              <a:avLst/>
            </a:prstGeom>
            <a:grpFill/>
            <a:ln w="38100">
              <a:headEnd type="arrow" w="sm" len="med"/>
              <a:tailEnd type="none" w="sm"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1"/>
            </p:cNvCxnSpPr>
            <p:nvPr/>
          </p:nvCxnSpPr>
          <p:spPr>
            <a:xfrm flipH="1" flipV="1">
              <a:off x="2148118" y="2249946"/>
              <a:ext cx="182518" cy="385491"/>
            </a:xfrm>
            <a:prstGeom prst="line">
              <a:avLst/>
            </a:prstGeom>
            <a:grpFill/>
            <a:ln w="38100">
              <a:headEnd type="arrow" w="sm" len="med"/>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143000" y="3656280"/>
            <a:ext cx="3622433" cy="3065980"/>
            <a:chOff x="228599" y="3656280"/>
            <a:chExt cx="3622433" cy="3065980"/>
          </a:xfrm>
        </p:grpSpPr>
        <p:sp>
          <p:nvSpPr>
            <p:cNvPr id="8" name="TextBox 7"/>
            <p:cNvSpPr txBox="1"/>
            <p:nvPr/>
          </p:nvSpPr>
          <p:spPr>
            <a:xfrm>
              <a:off x="2209801" y="3656280"/>
              <a:ext cx="838200" cy="369332"/>
            </a:xfrm>
            <a:prstGeom prst="rect">
              <a:avLst/>
            </a:prstGeom>
            <a:noFill/>
          </p:spPr>
          <p:txBody>
            <a:bodyPr wrap="square" rtlCol="0">
              <a:spAutoFit/>
            </a:bodyPr>
            <a:lstStyle/>
            <a:p>
              <a:r>
                <a:rPr lang="en-US" b="1" dirty="0">
                  <a:solidFill>
                    <a:srgbClr val="FF0000"/>
                  </a:solidFill>
                </a:rPr>
                <a:t>(3,2)</a:t>
              </a:r>
            </a:p>
          </p:txBody>
        </p:sp>
        <p:sp>
          <p:nvSpPr>
            <p:cNvPr id="9" name="TextBox 8"/>
            <p:cNvSpPr txBox="1"/>
            <p:nvPr/>
          </p:nvSpPr>
          <p:spPr>
            <a:xfrm>
              <a:off x="3012832" y="4343400"/>
              <a:ext cx="838200" cy="369332"/>
            </a:xfrm>
            <a:prstGeom prst="rect">
              <a:avLst/>
            </a:prstGeom>
            <a:noFill/>
          </p:spPr>
          <p:txBody>
            <a:bodyPr wrap="square" rtlCol="0">
              <a:spAutoFit/>
            </a:bodyPr>
            <a:lstStyle/>
            <a:p>
              <a:r>
                <a:rPr lang="en-US" b="1" dirty="0">
                  <a:solidFill>
                    <a:srgbClr val="FF0000"/>
                  </a:solidFill>
                </a:rPr>
                <a:t>(0,1)</a:t>
              </a:r>
            </a:p>
          </p:txBody>
        </p:sp>
        <p:sp>
          <p:nvSpPr>
            <p:cNvPr id="10" name="TextBox 9"/>
            <p:cNvSpPr txBox="1"/>
            <p:nvPr/>
          </p:nvSpPr>
          <p:spPr>
            <a:xfrm>
              <a:off x="228599" y="4311134"/>
              <a:ext cx="762001" cy="369332"/>
            </a:xfrm>
            <a:prstGeom prst="rect">
              <a:avLst/>
            </a:prstGeom>
            <a:noFill/>
          </p:spPr>
          <p:txBody>
            <a:bodyPr wrap="square" rtlCol="0">
              <a:spAutoFit/>
            </a:bodyPr>
            <a:lstStyle/>
            <a:p>
              <a:pPr algn="r"/>
              <a:r>
                <a:rPr lang="en-US" b="1" dirty="0">
                  <a:solidFill>
                    <a:srgbClr val="FF0000"/>
                  </a:solidFill>
                </a:rPr>
                <a:t>(1,2)</a:t>
              </a:r>
            </a:p>
          </p:txBody>
        </p:sp>
        <p:sp>
          <p:nvSpPr>
            <p:cNvPr id="12" name="TextBox 11"/>
            <p:cNvSpPr txBox="1"/>
            <p:nvPr/>
          </p:nvSpPr>
          <p:spPr>
            <a:xfrm>
              <a:off x="1950718" y="5097686"/>
              <a:ext cx="838200" cy="369332"/>
            </a:xfrm>
            <a:prstGeom prst="rect">
              <a:avLst/>
            </a:prstGeom>
            <a:noFill/>
          </p:spPr>
          <p:txBody>
            <a:bodyPr wrap="square" rtlCol="0">
              <a:spAutoFit/>
            </a:bodyPr>
            <a:lstStyle/>
            <a:p>
              <a:r>
                <a:rPr lang="en-US" b="1" dirty="0">
                  <a:solidFill>
                    <a:srgbClr val="FF0000"/>
                  </a:solidFill>
                </a:rPr>
                <a:t>(1,1)</a:t>
              </a:r>
            </a:p>
          </p:txBody>
        </p:sp>
        <p:sp>
          <p:nvSpPr>
            <p:cNvPr id="34" name="TextBox 33"/>
            <p:cNvSpPr txBox="1"/>
            <p:nvPr/>
          </p:nvSpPr>
          <p:spPr>
            <a:xfrm>
              <a:off x="2388353" y="6075929"/>
              <a:ext cx="1269247" cy="646331"/>
            </a:xfrm>
            <a:prstGeom prst="rect">
              <a:avLst/>
            </a:prstGeom>
            <a:solidFill>
              <a:schemeClr val="bg1"/>
            </a:solidFill>
          </p:spPr>
          <p:txBody>
            <a:bodyPr wrap="square" rtlCol="0">
              <a:spAutoFit/>
            </a:bodyPr>
            <a:lstStyle/>
            <a:p>
              <a:pPr algn="ctr"/>
              <a:r>
                <a:rPr lang="en-US" b="1" dirty="0">
                  <a:solidFill>
                    <a:srgbClr val="FF0000"/>
                  </a:solidFill>
                </a:rPr>
                <a:t>BST, AVL, Balanced</a:t>
              </a:r>
            </a:p>
          </p:txBody>
        </p:sp>
      </p:grpSp>
      <p:grpSp>
        <p:nvGrpSpPr>
          <p:cNvPr id="7" name="Group 6"/>
          <p:cNvGrpSpPr/>
          <p:nvPr/>
        </p:nvGrpSpPr>
        <p:grpSpPr>
          <a:xfrm>
            <a:off x="5791201" y="808812"/>
            <a:ext cx="4016495" cy="2848788"/>
            <a:chOff x="4876800" y="808812"/>
            <a:chExt cx="4016495" cy="2848788"/>
          </a:xfrm>
        </p:grpSpPr>
        <p:sp>
          <p:nvSpPr>
            <p:cNvPr id="35" name="TextBox 34"/>
            <p:cNvSpPr txBox="1"/>
            <p:nvPr/>
          </p:nvSpPr>
          <p:spPr>
            <a:xfrm>
              <a:off x="7727434" y="808812"/>
              <a:ext cx="838200" cy="369332"/>
            </a:xfrm>
            <a:prstGeom prst="rect">
              <a:avLst/>
            </a:prstGeom>
            <a:noFill/>
          </p:spPr>
          <p:txBody>
            <a:bodyPr wrap="square" rtlCol="0">
              <a:spAutoFit/>
            </a:bodyPr>
            <a:lstStyle/>
            <a:p>
              <a:r>
                <a:rPr lang="en-US" b="1" dirty="0">
                  <a:solidFill>
                    <a:srgbClr val="FF0000"/>
                  </a:solidFill>
                </a:rPr>
                <a:t>(3,1)</a:t>
              </a:r>
            </a:p>
          </p:txBody>
        </p:sp>
        <p:sp>
          <p:nvSpPr>
            <p:cNvPr id="39" name="TextBox 38"/>
            <p:cNvSpPr txBox="1"/>
            <p:nvPr/>
          </p:nvSpPr>
          <p:spPr>
            <a:xfrm>
              <a:off x="5486400" y="1778223"/>
              <a:ext cx="838200" cy="369332"/>
            </a:xfrm>
            <a:prstGeom prst="rect">
              <a:avLst/>
            </a:prstGeom>
            <a:noFill/>
          </p:spPr>
          <p:txBody>
            <a:bodyPr wrap="square" rtlCol="0">
              <a:spAutoFit/>
            </a:bodyPr>
            <a:lstStyle/>
            <a:p>
              <a:pPr algn="r"/>
              <a:r>
                <a:rPr lang="en-US" b="1" dirty="0">
                  <a:solidFill>
                    <a:srgbClr val="FF0000"/>
                  </a:solidFill>
                </a:rPr>
                <a:t>(2,1)</a:t>
              </a:r>
            </a:p>
          </p:txBody>
        </p:sp>
        <p:sp>
          <p:nvSpPr>
            <p:cNvPr id="40" name="TextBox 39"/>
            <p:cNvSpPr txBox="1"/>
            <p:nvPr/>
          </p:nvSpPr>
          <p:spPr>
            <a:xfrm>
              <a:off x="4876800" y="2543078"/>
              <a:ext cx="838200" cy="369332"/>
            </a:xfrm>
            <a:prstGeom prst="rect">
              <a:avLst/>
            </a:prstGeom>
            <a:noFill/>
          </p:spPr>
          <p:txBody>
            <a:bodyPr wrap="square" rtlCol="0">
              <a:spAutoFit/>
            </a:bodyPr>
            <a:lstStyle/>
            <a:p>
              <a:pPr algn="r"/>
              <a:r>
                <a:rPr lang="en-US" b="1" dirty="0">
                  <a:solidFill>
                    <a:srgbClr val="FF0000"/>
                  </a:solidFill>
                </a:rPr>
                <a:t>(0,1)</a:t>
              </a:r>
            </a:p>
          </p:txBody>
        </p:sp>
        <p:sp>
          <p:nvSpPr>
            <p:cNvPr id="41" name="TextBox 40"/>
            <p:cNvSpPr txBox="1"/>
            <p:nvPr/>
          </p:nvSpPr>
          <p:spPr>
            <a:xfrm>
              <a:off x="6945655" y="3011269"/>
              <a:ext cx="1947640" cy="646331"/>
            </a:xfrm>
            <a:prstGeom prst="rect">
              <a:avLst/>
            </a:prstGeom>
            <a:solidFill>
              <a:schemeClr val="bg1"/>
            </a:solidFill>
          </p:spPr>
          <p:txBody>
            <a:bodyPr wrap="square" rtlCol="0">
              <a:spAutoFit/>
            </a:bodyPr>
            <a:lstStyle/>
            <a:p>
              <a:pPr algn="ctr"/>
              <a:r>
                <a:rPr lang="en-US" b="1" dirty="0">
                  <a:solidFill>
                    <a:srgbClr val="FF0000"/>
                  </a:solidFill>
                </a:rPr>
                <a:t>BST, not AVL, not Balanced</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868" y="3900185"/>
            <a:ext cx="3072384" cy="2560320"/>
          </a:xfrm>
          <a:prstGeom prst="rect">
            <a:avLst/>
          </a:prstGeom>
        </p:spPr>
      </p:pic>
      <p:grpSp>
        <p:nvGrpSpPr>
          <p:cNvPr id="13" name="Group 12"/>
          <p:cNvGrpSpPr/>
          <p:nvPr/>
        </p:nvGrpSpPr>
        <p:grpSpPr>
          <a:xfrm>
            <a:off x="5029200" y="3810001"/>
            <a:ext cx="5029200" cy="2912259"/>
            <a:chOff x="4114800" y="3810000"/>
            <a:chExt cx="5029200" cy="2912259"/>
          </a:xfrm>
        </p:grpSpPr>
        <p:sp>
          <p:nvSpPr>
            <p:cNvPr id="36" name="TextBox 35"/>
            <p:cNvSpPr txBox="1"/>
            <p:nvPr/>
          </p:nvSpPr>
          <p:spPr>
            <a:xfrm>
              <a:off x="7285183" y="3810000"/>
              <a:ext cx="838200" cy="369332"/>
            </a:xfrm>
            <a:prstGeom prst="rect">
              <a:avLst/>
            </a:prstGeom>
            <a:noFill/>
          </p:spPr>
          <p:txBody>
            <a:bodyPr wrap="square" rtlCol="0">
              <a:spAutoFit/>
            </a:bodyPr>
            <a:lstStyle/>
            <a:p>
              <a:r>
                <a:rPr lang="en-US" b="1" dirty="0">
                  <a:solidFill>
                    <a:srgbClr val="FF0000"/>
                  </a:solidFill>
                </a:rPr>
                <a:t>(3,3)</a:t>
              </a:r>
            </a:p>
          </p:txBody>
        </p:sp>
        <p:sp>
          <p:nvSpPr>
            <p:cNvPr id="37" name="TextBox 36"/>
            <p:cNvSpPr txBox="1"/>
            <p:nvPr/>
          </p:nvSpPr>
          <p:spPr>
            <a:xfrm>
              <a:off x="8088214" y="4497120"/>
              <a:ext cx="838200" cy="369332"/>
            </a:xfrm>
            <a:prstGeom prst="rect">
              <a:avLst/>
            </a:prstGeom>
            <a:noFill/>
          </p:spPr>
          <p:txBody>
            <a:bodyPr wrap="square" rtlCol="0">
              <a:spAutoFit/>
            </a:bodyPr>
            <a:lstStyle/>
            <a:p>
              <a:r>
                <a:rPr lang="en-US" b="1" dirty="0">
                  <a:solidFill>
                    <a:srgbClr val="FF0000"/>
                  </a:solidFill>
                </a:rPr>
                <a:t>(0,2)</a:t>
              </a:r>
            </a:p>
          </p:txBody>
        </p:sp>
        <p:sp>
          <p:nvSpPr>
            <p:cNvPr id="38" name="TextBox 37"/>
            <p:cNvSpPr txBox="1"/>
            <p:nvPr/>
          </p:nvSpPr>
          <p:spPr>
            <a:xfrm>
              <a:off x="5303981" y="4464854"/>
              <a:ext cx="762001" cy="369332"/>
            </a:xfrm>
            <a:prstGeom prst="rect">
              <a:avLst/>
            </a:prstGeom>
            <a:noFill/>
          </p:spPr>
          <p:txBody>
            <a:bodyPr wrap="square" rtlCol="0">
              <a:spAutoFit/>
            </a:bodyPr>
            <a:lstStyle/>
            <a:p>
              <a:pPr algn="r"/>
              <a:r>
                <a:rPr lang="en-US" b="1" dirty="0">
                  <a:solidFill>
                    <a:srgbClr val="FF0000"/>
                  </a:solidFill>
                </a:rPr>
                <a:t>(1,2)</a:t>
              </a:r>
            </a:p>
          </p:txBody>
        </p:sp>
        <p:sp>
          <p:nvSpPr>
            <p:cNvPr id="42" name="TextBox 41"/>
            <p:cNvSpPr txBox="1"/>
            <p:nvPr/>
          </p:nvSpPr>
          <p:spPr>
            <a:xfrm>
              <a:off x="7026100" y="5251406"/>
              <a:ext cx="838200" cy="369332"/>
            </a:xfrm>
            <a:prstGeom prst="rect">
              <a:avLst/>
            </a:prstGeom>
            <a:noFill/>
          </p:spPr>
          <p:txBody>
            <a:bodyPr wrap="square" rtlCol="0">
              <a:spAutoFit/>
            </a:bodyPr>
            <a:lstStyle/>
            <a:p>
              <a:r>
                <a:rPr lang="en-US" b="1" dirty="0">
                  <a:solidFill>
                    <a:srgbClr val="FF0000"/>
                  </a:solidFill>
                </a:rPr>
                <a:t>(1,1)</a:t>
              </a:r>
            </a:p>
          </p:txBody>
        </p:sp>
        <p:sp>
          <p:nvSpPr>
            <p:cNvPr id="43" name="TextBox 42"/>
            <p:cNvSpPr txBox="1"/>
            <p:nvPr/>
          </p:nvSpPr>
          <p:spPr>
            <a:xfrm>
              <a:off x="8305800" y="5648831"/>
              <a:ext cx="838200" cy="369332"/>
            </a:xfrm>
            <a:prstGeom prst="rect">
              <a:avLst/>
            </a:prstGeom>
            <a:noFill/>
          </p:spPr>
          <p:txBody>
            <a:bodyPr wrap="square" rtlCol="0">
              <a:spAutoFit/>
            </a:bodyPr>
            <a:lstStyle/>
            <a:p>
              <a:r>
                <a:rPr lang="en-US" b="1" dirty="0">
                  <a:solidFill>
                    <a:srgbClr val="FF0000"/>
                  </a:solidFill>
                </a:rPr>
                <a:t>(0,1)</a:t>
              </a:r>
            </a:p>
          </p:txBody>
        </p:sp>
        <p:sp>
          <p:nvSpPr>
            <p:cNvPr id="44" name="TextBox 43"/>
            <p:cNvSpPr txBox="1"/>
            <p:nvPr/>
          </p:nvSpPr>
          <p:spPr>
            <a:xfrm>
              <a:off x="4114800" y="6075928"/>
              <a:ext cx="1790701" cy="646331"/>
            </a:xfrm>
            <a:prstGeom prst="rect">
              <a:avLst/>
            </a:prstGeom>
            <a:solidFill>
              <a:schemeClr val="bg1"/>
            </a:solidFill>
          </p:spPr>
          <p:txBody>
            <a:bodyPr wrap="square" rtlCol="0">
              <a:spAutoFit/>
            </a:bodyPr>
            <a:lstStyle/>
            <a:p>
              <a:pPr algn="ctr"/>
              <a:r>
                <a:rPr lang="en-US" b="1" dirty="0">
                  <a:solidFill>
                    <a:srgbClr val="FF0000"/>
                  </a:solidFill>
                </a:rPr>
                <a:t>BST, not AVL, Balanced</a:t>
              </a:r>
            </a:p>
          </p:txBody>
        </p:sp>
      </p:grpSp>
    </p:spTree>
    <p:extLst>
      <p:ext uri="{BB962C8B-B14F-4D97-AF65-F5344CB8AC3E}">
        <p14:creationId xmlns:p14="http://schemas.microsoft.com/office/powerpoint/2010/main" val="23785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30054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877815" y="609600"/>
            <a:ext cx="5181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3200" dirty="0"/>
              <a:t>Lab 10 - Quicksort</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57400"/>
            <a:ext cx="4536430" cy="3200400"/>
          </a:xfrm>
          <a:prstGeom prst="rect">
            <a:avLst/>
          </a:prstGeom>
        </p:spPr>
      </p:pic>
    </p:spTree>
    <p:extLst>
      <p:ext uri="{BB962C8B-B14F-4D97-AF65-F5344CB8AC3E}">
        <p14:creationId xmlns:p14="http://schemas.microsoft.com/office/powerpoint/2010/main" val="264560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 Quicksort</a:t>
            </a:r>
          </a:p>
        </p:txBody>
      </p:sp>
      <p:sp>
        <p:nvSpPr>
          <p:cNvPr id="4" name="Footer Placeholder 3"/>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sp>
        <p:nvSpPr>
          <p:cNvPr id="6" name="TextBox 5"/>
          <p:cNvSpPr txBox="1"/>
          <p:nvPr/>
        </p:nvSpPr>
        <p:spPr>
          <a:xfrm>
            <a:off x="566057" y="1676400"/>
            <a:ext cx="9699172" cy="4770537"/>
          </a:xfrm>
          <a:prstGeom prst="rect">
            <a:avLst/>
          </a:prstGeom>
          <a:noFill/>
        </p:spPr>
        <p:txBody>
          <a:bodyPr wrap="square" rtlCol="0">
            <a:spAutoFit/>
          </a:bodyPr>
          <a:lstStyle/>
          <a:p>
            <a:pPr>
              <a:spcAft>
                <a:spcPts val="1200"/>
              </a:spcAft>
            </a:pPr>
            <a:r>
              <a:rPr lang="en-US" sz="2400" b="1" dirty="0"/>
              <a:t>"Quicksort is a sorting algorithm developed by Tony Hoare that, on average, makes O(n log n) comparisons to sort n items.  It is also known as </a:t>
            </a:r>
            <a:r>
              <a:rPr lang="en-US" sz="2400" b="1" dirty="0">
                <a:solidFill>
                  <a:srgbClr val="FF0000"/>
                </a:solidFill>
              </a:rPr>
              <a:t>partition-exchange</a:t>
            </a:r>
            <a:r>
              <a:rPr lang="en-US" sz="2400" b="1" dirty="0"/>
              <a:t> sort.</a:t>
            </a:r>
          </a:p>
          <a:p>
            <a:pPr>
              <a:spcAft>
                <a:spcPts val="1200"/>
              </a:spcAft>
            </a:pPr>
            <a:r>
              <a:rPr lang="en-US" sz="2400" b="1" dirty="0"/>
              <a:t>In the worst case, Quicksort makes O(n</a:t>
            </a:r>
            <a:r>
              <a:rPr lang="en-US" sz="2400" b="1" baseline="30000" dirty="0"/>
              <a:t>2</a:t>
            </a:r>
            <a:r>
              <a:rPr lang="en-US" sz="2400" b="1" dirty="0"/>
              <a:t>) comparisons, though this behavior is rare. Quicksort is typically faster in practice than other O(n log n) algorithms.</a:t>
            </a:r>
          </a:p>
          <a:p>
            <a:pPr>
              <a:spcAft>
                <a:spcPts val="1200"/>
              </a:spcAft>
            </a:pPr>
            <a:r>
              <a:rPr lang="en-US" sz="2400" b="1" dirty="0"/>
              <a:t>Additionally,</a:t>
            </a:r>
          </a:p>
          <a:p>
            <a:pPr marL="342900" indent="-342900">
              <a:spcAft>
                <a:spcPts val="1200"/>
              </a:spcAft>
              <a:buFont typeface="Wingdings" panose="05000000000000000000" pitchFamily="2" charset="2"/>
              <a:buChar char="§"/>
            </a:pPr>
            <a:r>
              <a:rPr lang="en-US" sz="2400" b="1" dirty="0"/>
              <a:t>Quicksort's sequential and localized memory references work well with a cache.</a:t>
            </a:r>
          </a:p>
          <a:p>
            <a:pPr marL="342900" indent="-342900">
              <a:spcAft>
                <a:spcPts val="1200"/>
              </a:spcAft>
              <a:buFont typeface="Wingdings" panose="05000000000000000000" pitchFamily="2" charset="2"/>
              <a:buChar char="§"/>
            </a:pPr>
            <a:r>
              <a:rPr lang="en-US" sz="2400" b="1" dirty="0"/>
              <a:t>Quicksort can be implemented as an in-place partitioning algorithm."</a:t>
            </a:r>
            <a:endParaRPr lang="en-US" sz="2400" dirty="0"/>
          </a:p>
        </p:txBody>
      </p:sp>
    </p:spTree>
    <p:extLst>
      <p:ext uri="{BB962C8B-B14F-4D97-AF65-F5344CB8AC3E}">
        <p14:creationId xmlns:p14="http://schemas.microsoft.com/office/powerpoint/2010/main" val="290584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 Quicksort Commands</a:t>
            </a:r>
          </a:p>
        </p:txBody>
      </p:sp>
      <p:sp>
        <p:nvSpPr>
          <p:cNvPr id="3" name="Footer Placeholder 2"/>
          <p:cNvSpPr>
            <a:spLocks noGrp="1"/>
          </p:cNvSpPr>
          <p:nvPr>
            <p:ph type="ftr" sz="quarter" idx="11"/>
          </p:nvPr>
        </p:nvSpPr>
        <p:spPr/>
        <p:txBody>
          <a:bodyPr/>
          <a:lstStyle/>
          <a:p>
            <a:pPr>
              <a:defRPr/>
            </a:pPr>
            <a:r>
              <a:rPr lang="en-US"/>
              <a:t>Self-Balancing Trees (38)</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graphicFrame>
        <p:nvGraphicFramePr>
          <p:cNvPr id="5" name="Table 4"/>
          <p:cNvGraphicFramePr>
            <a:graphicFrameLocks noGrp="1"/>
          </p:cNvGraphicFramePr>
          <p:nvPr/>
        </p:nvGraphicFramePr>
        <p:xfrm>
          <a:off x="658367" y="1334695"/>
          <a:ext cx="9726603" cy="7353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05002">
                <a:tc>
                  <a:txBody>
                    <a:bodyPr/>
                    <a:lstStyle/>
                    <a:p>
                      <a:r>
                        <a:rPr lang="en-US" sz="1200" b="1" dirty="0">
                          <a:solidFill>
                            <a:schemeClr val="bg1"/>
                          </a:solidFill>
                          <a:effectLst/>
                        </a:rPr>
                        <a:t>COMMAND</a:t>
                      </a:r>
                      <a:endParaRPr lang="en-US" sz="1200"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DESCRIPTION</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OUTPUT</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96892">
                <a:tc>
                  <a:txBody>
                    <a:bodyPr/>
                    <a:lstStyle/>
                    <a:p>
                      <a:pPr fontAlgn="t"/>
                      <a:r>
                        <a:rPr lang="en-US" sz="1200" b="1" dirty="0">
                          <a:effectLst/>
                        </a:rPr>
                        <a:t>QuickSort &lt;capacity&gt;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Dynamically allocate a QuickSort array of size capacity. Set current number of elements (Size) to 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658367" y="2061545"/>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err="1">
                          <a:effectLst/>
                        </a:rPr>
                        <a:t>AddToArray</a:t>
                      </a:r>
                      <a:r>
                        <a:rPr lang="en-US" sz="1200" b="1" dirty="0">
                          <a:effectLst/>
                        </a:rPr>
                        <a:t> &lt;data1&gt; &lt;data2&gt;...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Add data element(s) to QuickSort array. Duplicates are allowed. Dynamically increase array size as needed (by doubling array capacity.)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658367" y="2519783"/>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Capacity</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Return the size of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size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658367" y="3332075"/>
          <a:ext cx="9726603" cy="64389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97590">
                <a:tc>
                  <a:txBody>
                    <a:bodyPr/>
                    <a:lstStyle/>
                    <a:p>
                      <a:pPr fontAlgn="t"/>
                      <a:r>
                        <a:rPr lang="en-US" sz="1200" b="1" dirty="0">
                          <a:effectLst/>
                        </a:rPr>
                        <a:t>Sort &lt;left&gt; &lt;right&gt;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QuickSort the elements in the QuickSort array from index &lt;left&gt; to index &lt;right&gt; (where &lt;right&gt; is one past last element) using median and partition functions.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658367" y="4419117"/>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372167">
                <a:tc>
                  <a:txBody>
                    <a:bodyPr/>
                    <a:lstStyle/>
                    <a:p>
                      <a:pPr fontAlgn="t"/>
                      <a:r>
                        <a:rPr lang="en-US" sz="1200" b="1" dirty="0">
                          <a:effectLst/>
                        </a:rPr>
                        <a:t>MedianOfThree &lt;left&gt; &lt;right&gt;</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1) Calculate the middle index (middle = (left + right)/2), then 2) bubble-sort the values at the left, middle, and right indices. (&lt;right&gt; is one past last element.)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Pivot</a:t>
                      </a:r>
                      <a:r>
                        <a:rPr lang="en-US" sz="1200" baseline="0" dirty="0">
                          <a:effectLst/>
                        </a:rPr>
                        <a:t> Index</a:t>
                      </a:r>
                    </a:p>
                    <a:p>
                      <a:pPr fontAlgn="t"/>
                      <a:r>
                        <a:rPr lang="en-US" sz="1200" baseline="0" dirty="0">
                          <a:effectLst/>
                        </a:rPr>
                        <a:t>-1 error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58367" y="6144811"/>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95477">
                <a:tc>
                  <a:txBody>
                    <a:bodyPr/>
                    <a:lstStyle/>
                    <a:p>
                      <a:pPr fontAlgn="t"/>
                      <a:r>
                        <a:rPr lang="en-US" sz="1200" b="1" dirty="0">
                          <a:effectLst/>
                        </a:rPr>
                        <a:t>Stats</a:t>
                      </a:r>
                      <a:endParaRPr lang="en-US" sz="1200" b="1" i="1" dirty="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dirty="0">
                          <a:solidFill>
                            <a:srgbClr val="FF0000"/>
                          </a:solidFill>
                          <a:effectLst/>
                        </a:rPr>
                        <a:t>(Bonus)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Output the number of comparisons and exchanges used by the </a:t>
                      </a:r>
                      <a:r>
                        <a:rPr lang="en-US" sz="1200" dirty="0" err="1">
                          <a:effectLst/>
                        </a:rPr>
                        <a:t>SortAll</a:t>
                      </a:r>
                      <a:r>
                        <a:rPr lang="en-US" sz="1200" dirty="0">
                          <a:effectLst/>
                        </a:rPr>
                        <a:t> command.</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err="1">
                          <a:effectLst/>
                        </a:rPr>
                        <a:t>Comparisons,Exchanges</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658367" y="2786817"/>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Clear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Delete all nodes from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58367" y="3064258"/>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Size</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Return the number of elements currently in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elements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658367" y="3966243"/>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00525">
                <a:tc>
                  <a:txBody>
                    <a:bodyPr/>
                    <a:lstStyle/>
                    <a:p>
                      <a:pPr fontAlgn="t"/>
                      <a:r>
                        <a:rPr lang="en-US" sz="1200" b="1" dirty="0" err="1">
                          <a:effectLst/>
                        </a:rPr>
                        <a:t>SortAll</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QuickSort all the elements in the QuickSort array using median and partition functions.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658367" y="4876518"/>
          <a:ext cx="9726603" cy="82677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673566">
                <a:tc>
                  <a:txBody>
                    <a:bodyPr/>
                    <a:lstStyle/>
                    <a:p>
                      <a:pPr fontAlgn="t"/>
                      <a:r>
                        <a:rPr lang="en-US" sz="1200" b="1" dirty="0">
                          <a:effectLst/>
                        </a:rPr>
                        <a:t>Partition &lt;left&gt; &lt;right&gt; &lt;pivot&gt;</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Using the revised pivot algorithm, partition the QuickSort array (&lt;left&gt;, &lt;right&gt; and &lt;pivot&gt; indexes) around the pivot value. Values smaller than the pivot should be placed to the left of the pivot while values larger than the pivot should be placed to the right of the pivot. (&lt;right&gt; is one past last element.)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Pivot</a:t>
                      </a:r>
                      <a:r>
                        <a:rPr lang="en-US" sz="1200" baseline="0" dirty="0">
                          <a:effectLst/>
                        </a:rPr>
                        <a:t> Index</a:t>
                      </a:r>
                    </a:p>
                    <a:p>
                      <a:pPr fontAlgn="t"/>
                      <a:r>
                        <a:rPr lang="en-US" sz="1200" baseline="0" dirty="0">
                          <a:effectLst/>
                        </a:rPr>
                        <a:t>-1 error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658367" y="5694460"/>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err="1">
                          <a:effectLst/>
                        </a:rPr>
                        <a:t>PrintArray</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Print the contents of the QuickSort array as comma separated values (using a friend insertion (&lt;&lt;) operator and toString() function.)</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Array values. </a:t>
                      </a:r>
                    </a:p>
                    <a:p>
                      <a:pPr fontAlgn="t"/>
                      <a:r>
                        <a:rPr lang="en-US" sz="1200" dirty="0">
                          <a:effectLst/>
                        </a:rPr>
                        <a:t>Empty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12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L10 - Quicksort Example</a:t>
            </a:r>
          </a:p>
        </p:txBody>
      </p:sp>
      <p:sp>
        <p:nvSpPr>
          <p:cNvPr id="3" name="Footer Placeholder 2"/>
          <p:cNvSpPr>
            <a:spLocks noGrp="1"/>
          </p:cNvSpPr>
          <p:nvPr>
            <p:ph type="ftr" sz="quarter" idx="11"/>
          </p:nvPr>
        </p:nvSpPr>
        <p:spPr/>
        <p:txBody>
          <a:bodyPr/>
          <a:lstStyle/>
          <a:p>
            <a:pPr>
              <a:defRPr/>
            </a:pPr>
            <a:r>
              <a:rPr lang="en-US"/>
              <a:t>Self-Balancing Trees (38)</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6</a:t>
            </a:fld>
            <a:endParaRPr lang="en-US" dirty="0"/>
          </a:p>
        </p:txBody>
      </p:sp>
      <p:sp>
        <p:nvSpPr>
          <p:cNvPr id="5" name="TextBox 4"/>
          <p:cNvSpPr txBox="1"/>
          <p:nvPr/>
        </p:nvSpPr>
        <p:spPr>
          <a:xfrm>
            <a:off x="1371600" y="1524001"/>
            <a:ext cx="3352800" cy="477053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QuickSort 2</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1 6 5 4 2 8</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Capacity</a:t>
            </a:r>
          </a:p>
          <a:p>
            <a:r>
              <a:rPr lang="en-US" sz="1600" b="1" dirty="0">
                <a:latin typeface="Consolas" panose="020B0609020204030204" pitchFamily="49" charset="0"/>
                <a:cs typeface="Consolas" panose="020B0609020204030204" pitchFamily="49" charset="0"/>
              </a:rPr>
              <a:t>Size</a:t>
            </a:r>
          </a:p>
          <a:p>
            <a:r>
              <a:rPr lang="en-US" sz="1600" b="1" dirty="0">
                <a:latin typeface="Consolas" panose="020B0609020204030204" pitchFamily="49" charset="0"/>
                <a:cs typeface="Consolas" panose="020B0609020204030204" pitchFamily="49" charset="0"/>
              </a:rPr>
              <a:t>Sort 0 3</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7 -5 -1 -3 -2 -4</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MedianOfThree 0 12</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Partition 0 12 4</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Size</a:t>
            </a:r>
          </a:p>
          <a:p>
            <a:r>
              <a:rPr lang="en-US" sz="1600" b="1" dirty="0" err="1">
                <a:latin typeface="Consolas" panose="020B0609020204030204" pitchFamily="49" charset="0"/>
                <a:cs typeface="Consolas" panose="020B0609020204030204" pitchFamily="49" charset="0"/>
              </a:rPr>
              <a:t>SortAll</a:t>
            </a:r>
            <a:endParaRPr lang="en-US" sz="1600" b="1" dirty="0">
              <a:latin typeface="Consolas" panose="020B0609020204030204" pitchFamily="49" charset="0"/>
              <a:cs typeface="Consolas" panose="020B0609020204030204" pitchFamily="49" charset="0"/>
            </a:endParaRP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Stats</a:t>
            </a:r>
          </a:p>
          <a:p>
            <a:r>
              <a:rPr lang="en-US" sz="1600" b="1" dirty="0">
                <a:latin typeface="Consolas" panose="020B0609020204030204" pitchFamily="49" charset="0"/>
                <a:cs typeface="Consolas" panose="020B0609020204030204" pitchFamily="49" charset="0"/>
              </a:rPr>
              <a:t>Clear </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p:txBody>
      </p:sp>
      <p:sp>
        <p:nvSpPr>
          <p:cNvPr id="18" name="Rectangle 17"/>
          <p:cNvSpPr/>
          <p:nvPr/>
        </p:nvSpPr>
        <p:spPr>
          <a:xfrm>
            <a:off x="5021093" y="1524001"/>
            <a:ext cx="4572000" cy="2554545"/>
          </a:xfrm>
          <a:prstGeom prst="rect">
            <a:avLst/>
          </a:prstGeom>
        </p:spPr>
        <p:txBody>
          <a:bodyPr>
            <a:spAutoFit/>
          </a:bodyPr>
          <a:lstStyle/>
          <a:p>
            <a:r>
              <a:rPr lang="en-US" sz="1600" b="1" dirty="0">
                <a:latin typeface="Consolas" panose="020B0609020204030204" pitchFamily="49" charset="0"/>
                <a:cs typeface="Consolas" panose="020B0609020204030204" pitchFamily="49" charset="0"/>
              </a:rPr>
              <a:t>QuickSort 2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1,6,5,4,2,8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1,6,5,4,2,8</a:t>
            </a:r>
          </a:p>
          <a:p>
            <a:r>
              <a:rPr lang="en-US" sz="1600" b="1" dirty="0">
                <a:latin typeface="Consolas" panose="020B0609020204030204" pitchFamily="49" charset="0"/>
                <a:cs typeface="Consolas" panose="020B0609020204030204" pitchFamily="49" charset="0"/>
              </a:rPr>
              <a:t>Capacity </a:t>
            </a:r>
            <a:r>
              <a:rPr lang="en-US" sz="1600" b="1" dirty="0">
                <a:solidFill>
                  <a:srgbClr val="FF0000"/>
                </a:solidFill>
                <a:latin typeface="Consolas" panose="020B0609020204030204" pitchFamily="49" charset="0"/>
                <a:cs typeface="Consolas" panose="020B0609020204030204" pitchFamily="49" charset="0"/>
              </a:rPr>
              <a:t>8</a:t>
            </a:r>
          </a:p>
          <a:p>
            <a:r>
              <a:rPr lang="en-US" sz="1600" b="1" dirty="0">
                <a:latin typeface="Consolas" panose="020B0609020204030204" pitchFamily="49" charset="0"/>
                <a:cs typeface="Consolas" panose="020B0609020204030204" pitchFamily="49" charset="0"/>
              </a:rPr>
              <a:t>Size </a:t>
            </a:r>
            <a:r>
              <a:rPr lang="en-US" sz="1600" b="1" dirty="0">
                <a:solidFill>
                  <a:srgbClr val="FF0000"/>
                </a:solidFill>
                <a:latin typeface="Consolas" panose="020B0609020204030204" pitchFamily="49" charset="0"/>
                <a:cs typeface="Consolas" panose="020B0609020204030204" pitchFamily="49" charset="0"/>
              </a:rPr>
              <a:t>6</a:t>
            </a:r>
          </a:p>
          <a:p>
            <a:r>
              <a:rPr lang="en-US" sz="1600" b="1" dirty="0">
                <a:latin typeface="Consolas" panose="020B0609020204030204" pitchFamily="49" charset="0"/>
                <a:cs typeface="Consolas" panose="020B0609020204030204" pitchFamily="49" charset="0"/>
              </a:rPr>
              <a:t>Sort 0,3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1,5,6,4,2,8</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7,-5,-1,-3,-2,-4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1,5,6,4,2,8,7,-5,-1,-3,-2,-4</a:t>
            </a:r>
          </a:p>
          <a:p>
            <a:r>
              <a:rPr lang="en-US" sz="1600" b="1" dirty="0">
                <a:latin typeface="Consolas" panose="020B0609020204030204" pitchFamily="49" charset="0"/>
                <a:cs typeface="Consolas" panose="020B0609020204030204" pitchFamily="49" charset="0"/>
              </a:rPr>
              <a:t>MedianOfThree 0,12 =</a:t>
            </a:r>
            <a:r>
              <a:rPr lang="en-US" sz="1600" b="1" dirty="0">
                <a:solidFill>
                  <a:srgbClr val="FF0000"/>
                </a:solidFill>
                <a:latin typeface="Consolas" panose="020B0609020204030204" pitchFamily="49" charset="0"/>
                <a:cs typeface="Consolas" panose="020B0609020204030204" pitchFamily="49" charset="0"/>
              </a:rPr>
              <a:t> 6</a:t>
            </a:r>
          </a:p>
        </p:txBody>
      </p:sp>
      <p:grpSp>
        <p:nvGrpSpPr>
          <p:cNvPr id="14" name="Group 13"/>
          <p:cNvGrpSpPr/>
          <p:nvPr/>
        </p:nvGrpSpPr>
        <p:grpSpPr>
          <a:xfrm>
            <a:off x="6266423" y="3513642"/>
            <a:ext cx="3230826" cy="256519"/>
            <a:chOff x="5352023" y="3513641"/>
            <a:chExt cx="3230826" cy="256519"/>
          </a:xfrm>
        </p:grpSpPr>
        <p:sp>
          <p:nvSpPr>
            <p:cNvPr id="19" name="Oval 18"/>
            <p:cNvSpPr/>
            <p:nvPr/>
          </p:nvSpPr>
          <p:spPr>
            <a:xfrm rot="21369655">
              <a:off x="5352023"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1369655">
              <a:off x="6694337"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369655">
              <a:off x="8322097"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029199" y="3952673"/>
            <a:ext cx="4572000" cy="830997"/>
          </a:xfrm>
          <a:prstGeom prst="rect">
            <a:avLst/>
          </a:prstGeom>
        </p:spPr>
        <p:txBody>
          <a:bodyPr>
            <a:spAutoFit/>
          </a:bodyPr>
          <a:lstStyle/>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-4,5,6,4,2,8,1,-5,-1,-3,-2,7</a:t>
            </a:r>
          </a:p>
          <a:p>
            <a:r>
              <a:rPr lang="en-US" sz="1600" b="1" dirty="0">
                <a:latin typeface="Consolas" panose="020B0609020204030204" pitchFamily="49" charset="0"/>
                <a:cs typeface="Consolas" panose="020B0609020204030204" pitchFamily="49" charset="0"/>
              </a:rPr>
              <a:t>Partition 0,12,4 = </a:t>
            </a:r>
            <a:r>
              <a:rPr lang="en-US" sz="1600" b="1" dirty="0">
                <a:solidFill>
                  <a:srgbClr val="FF0000"/>
                </a:solidFill>
                <a:latin typeface="Consolas" panose="020B0609020204030204" pitchFamily="49" charset="0"/>
                <a:cs typeface="Consolas" panose="020B0609020204030204" pitchFamily="49" charset="0"/>
              </a:rPr>
              <a:t>6</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1,-2,-3,-1,-4,-5,2,8,4,6,5,7</a:t>
            </a:r>
          </a:p>
        </p:txBody>
      </p:sp>
      <p:sp>
        <p:nvSpPr>
          <p:cNvPr id="23" name="Rectangle 22"/>
          <p:cNvSpPr/>
          <p:nvPr/>
        </p:nvSpPr>
        <p:spPr>
          <a:xfrm>
            <a:off x="5029200" y="4677384"/>
            <a:ext cx="4572000" cy="1569660"/>
          </a:xfrm>
          <a:prstGeom prst="rect">
            <a:avLst/>
          </a:prstGeom>
        </p:spPr>
        <p:txBody>
          <a:bodyPr>
            <a:spAutoFit/>
          </a:bodyPr>
          <a:lstStyle/>
          <a:p>
            <a:r>
              <a:rPr lang="en-US" sz="1600" b="1" dirty="0">
                <a:latin typeface="Consolas" panose="020B0609020204030204" pitchFamily="49" charset="0"/>
                <a:cs typeface="Consolas" panose="020B0609020204030204" pitchFamily="49" charset="0"/>
              </a:rPr>
              <a:t>Size </a:t>
            </a:r>
            <a:r>
              <a:rPr lang="en-US" sz="1600" b="1" dirty="0">
                <a:solidFill>
                  <a:srgbClr val="FF0000"/>
                </a:solidFill>
                <a:latin typeface="Consolas" panose="020B0609020204030204" pitchFamily="49" charset="0"/>
                <a:cs typeface="Consolas" panose="020B0609020204030204" pitchFamily="49" charset="0"/>
              </a:rPr>
              <a:t>12</a:t>
            </a:r>
          </a:p>
          <a:p>
            <a:r>
              <a:rPr lang="en-US" sz="1600" b="1" dirty="0" err="1">
                <a:latin typeface="Consolas" panose="020B0609020204030204" pitchFamily="49" charset="0"/>
                <a:cs typeface="Consolas" panose="020B0609020204030204" pitchFamily="49" charset="0"/>
              </a:rPr>
              <a:t>SortAll</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-5,-4,-3,-2,-1,1,2,4,5,6,7,8</a:t>
            </a:r>
          </a:p>
          <a:p>
            <a:r>
              <a:rPr lang="en-US" sz="1600" b="1" dirty="0">
                <a:latin typeface="Consolas" panose="020B0609020204030204" pitchFamily="49" charset="0"/>
                <a:cs typeface="Consolas" panose="020B0609020204030204" pitchFamily="49" charset="0"/>
              </a:rPr>
              <a:t>Stats </a:t>
            </a:r>
            <a:r>
              <a:rPr lang="en-US" sz="1600" b="1" dirty="0">
                <a:solidFill>
                  <a:srgbClr val="FF0000"/>
                </a:solidFill>
                <a:latin typeface="Consolas" panose="020B0609020204030204" pitchFamily="49" charset="0"/>
                <a:cs typeface="Consolas" panose="020B0609020204030204" pitchFamily="49" charset="0"/>
              </a:rPr>
              <a:t>53,22</a:t>
            </a:r>
          </a:p>
          <a:p>
            <a:r>
              <a:rPr lang="en-US" sz="1600" b="1" dirty="0">
                <a:latin typeface="Consolas" panose="020B0609020204030204" pitchFamily="49" charset="0"/>
                <a:cs typeface="Consolas" panose="020B0609020204030204" pitchFamily="49" charset="0"/>
              </a:rPr>
              <a:t>Clear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Empty</a:t>
            </a:r>
          </a:p>
        </p:txBody>
      </p:sp>
      <p:grpSp>
        <p:nvGrpSpPr>
          <p:cNvPr id="11" name="Group 10"/>
          <p:cNvGrpSpPr/>
          <p:nvPr/>
        </p:nvGrpSpPr>
        <p:grpSpPr>
          <a:xfrm>
            <a:off x="7266494" y="4010164"/>
            <a:ext cx="963107" cy="561836"/>
            <a:chOff x="6275893" y="3495614"/>
            <a:chExt cx="963107" cy="561836"/>
          </a:xfrm>
        </p:grpSpPr>
        <p:sp>
          <p:nvSpPr>
            <p:cNvPr id="12" name="Oval 11"/>
            <p:cNvSpPr/>
            <p:nvPr/>
          </p:nvSpPr>
          <p:spPr>
            <a:xfrm rot="852478">
              <a:off x="6275893" y="3495614"/>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6"/>
            </p:cNvCxnSpPr>
            <p:nvPr/>
          </p:nvCxnSpPr>
          <p:spPr>
            <a:xfrm>
              <a:off x="6532657" y="3655874"/>
              <a:ext cx="706343" cy="401576"/>
            </a:xfrm>
            <a:prstGeom prst="line">
              <a:avLst/>
            </a:prstGeom>
            <a:ln w="25400">
              <a:solidFill>
                <a:srgbClr val="333399"/>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840B689-6887-45D6-A86F-A172F5765343}"/>
              </a:ext>
            </a:extLst>
          </p:cNvPr>
          <p:cNvGrpSpPr/>
          <p:nvPr/>
        </p:nvGrpSpPr>
        <p:grpSpPr>
          <a:xfrm>
            <a:off x="6351381" y="4003965"/>
            <a:ext cx="3165510" cy="256519"/>
            <a:chOff x="5352023" y="3513641"/>
            <a:chExt cx="3165510" cy="256519"/>
          </a:xfrm>
        </p:grpSpPr>
        <p:sp>
          <p:nvSpPr>
            <p:cNvPr id="17" name="Oval 16">
              <a:extLst>
                <a:ext uri="{FF2B5EF4-FFF2-40B4-BE49-F238E27FC236}">
                  <a16:creationId xmlns:a16="http://schemas.microsoft.com/office/drawing/2014/main" id="{BAFC7806-F497-4DE8-BDE1-D74681184291}"/>
                </a:ext>
              </a:extLst>
            </p:cNvPr>
            <p:cNvSpPr/>
            <p:nvPr/>
          </p:nvSpPr>
          <p:spPr>
            <a:xfrm rot="21369655">
              <a:off x="5352023"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EC4B0D-DC0E-4411-8685-FA4F652D7443}"/>
                </a:ext>
              </a:extLst>
            </p:cNvPr>
            <p:cNvSpPr/>
            <p:nvPr/>
          </p:nvSpPr>
          <p:spPr>
            <a:xfrm rot="21369655">
              <a:off x="6694337"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846B3B1-57A1-483A-B72F-AB6A95B9D506}"/>
                </a:ext>
              </a:extLst>
            </p:cNvPr>
            <p:cNvSpPr/>
            <p:nvPr/>
          </p:nvSpPr>
          <p:spPr>
            <a:xfrm rot="21369655">
              <a:off x="8256781"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25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fade">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fade">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fade">
                                      <p:cBhvr>
                                        <p:cTn id="72" dur="5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Effect transition="in" filter="fade">
                                      <p:cBhvr>
                                        <p:cTn id="77" dur="500"/>
                                        <p:tgtEl>
                                          <p:spTgt spid="1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fade">
                                      <p:cBhvr>
                                        <p:cTn id="87" dur="500"/>
                                        <p:tgtEl>
                                          <p:spTgt spid="2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xEl>
                                              <p:pRg st="1" end="1"/>
                                            </p:txEl>
                                          </p:spTgt>
                                        </p:tgtEl>
                                        <p:attrNameLst>
                                          <p:attrName>style.visibility</p:attrName>
                                        </p:attrNameLst>
                                      </p:cBhvr>
                                      <p:to>
                                        <p:strVal val="visible"/>
                                      </p:to>
                                    </p:set>
                                    <p:animEffect transition="in" filter="fade">
                                      <p:cBhvr>
                                        <p:cTn id="92" dur="500"/>
                                        <p:tgtEl>
                                          <p:spTgt spid="23">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xEl>
                                              <p:pRg st="2" end="2"/>
                                            </p:txEl>
                                          </p:spTgt>
                                        </p:tgtEl>
                                        <p:attrNameLst>
                                          <p:attrName>style.visibility</p:attrName>
                                        </p:attrNameLst>
                                      </p:cBhvr>
                                      <p:to>
                                        <p:strVal val="visible"/>
                                      </p:to>
                                    </p:set>
                                    <p:animEffect transition="in" filter="fade">
                                      <p:cBhvr>
                                        <p:cTn id="97" dur="500"/>
                                        <p:tgtEl>
                                          <p:spTgt spid="23">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xEl>
                                              <p:pRg st="3" end="3"/>
                                            </p:txEl>
                                          </p:spTgt>
                                        </p:tgtEl>
                                        <p:attrNameLst>
                                          <p:attrName>style.visibility</p:attrName>
                                        </p:attrNameLst>
                                      </p:cBhvr>
                                      <p:to>
                                        <p:strVal val="visible"/>
                                      </p:to>
                                    </p:set>
                                    <p:animEffect transition="in" filter="fade">
                                      <p:cBhvr>
                                        <p:cTn id="102" dur="500"/>
                                        <p:tgtEl>
                                          <p:spTgt spid="23">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xEl>
                                              <p:pRg st="4" end="4"/>
                                            </p:txEl>
                                          </p:spTgt>
                                        </p:tgtEl>
                                        <p:attrNameLst>
                                          <p:attrName>style.visibility</p:attrName>
                                        </p:attrNameLst>
                                      </p:cBhvr>
                                      <p:to>
                                        <p:strVal val="visible"/>
                                      </p:to>
                                    </p:set>
                                    <p:animEffect transition="in" filter="fade">
                                      <p:cBhvr>
                                        <p:cTn id="107" dur="500"/>
                                        <p:tgtEl>
                                          <p:spTgt spid="23">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3">
                                            <p:txEl>
                                              <p:pRg st="5" end="5"/>
                                            </p:txEl>
                                          </p:spTgt>
                                        </p:tgtEl>
                                        <p:attrNameLst>
                                          <p:attrName>style.visibility</p:attrName>
                                        </p:attrNameLst>
                                      </p:cBhvr>
                                      <p:to>
                                        <p:strVal val="visible"/>
                                      </p:to>
                                    </p:set>
                                    <p:animEffect transition="in" filter="fade">
                                      <p:cBhvr>
                                        <p:cTn id="112"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5" grpId="0" uiExpand="1"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CB93-FF1E-4FAA-9588-BF70DD00D830}"/>
              </a:ext>
            </a:extLst>
          </p:cNvPr>
          <p:cNvSpPr>
            <a:spLocks noGrp="1"/>
          </p:cNvSpPr>
          <p:nvPr>
            <p:ph type="title"/>
          </p:nvPr>
        </p:nvSpPr>
        <p:spPr/>
        <p:txBody>
          <a:bodyPr/>
          <a:lstStyle/>
          <a:p>
            <a:r>
              <a:rPr lang="en-US" dirty="0"/>
              <a:t>Common QuickSort Questions</a:t>
            </a:r>
          </a:p>
        </p:txBody>
      </p:sp>
      <p:sp>
        <p:nvSpPr>
          <p:cNvPr id="3" name="Content Placeholder 2">
            <a:extLst>
              <a:ext uri="{FF2B5EF4-FFF2-40B4-BE49-F238E27FC236}">
                <a16:creationId xmlns:a16="http://schemas.microsoft.com/office/drawing/2014/main" id="{624960B9-AD8A-4501-9A80-81481CC8F475}"/>
              </a:ext>
            </a:extLst>
          </p:cNvPr>
          <p:cNvSpPr>
            <a:spLocks noGrp="1"/>
          </p:cNvSpPr>
          <p:nvPr>
            <p:ph sz="quarter" idx="1"/>
          </p:nvPr>
        </p:nvSpPr>
        <p:spPr>
          <a:xfrm>
            <a:off x="572493" y="1233489"/>
            <a:ext cx="10047884" cy="2434956"/>
          </a:xfrm>
        </p:spPr>
        <p:txBody>
          <a:bodyPr/>
          <a:lstStyle/>
          <a:p>
            <a:pPr marL="457200" indent="-457200">
              <a:buSzPct val="100000"/>
              <a:buFont typeface="+mj-lt"/>
              <a:buAutoNum type="arabicPeriod"/>
            </a:pPr>
            <a:r>
              <a:rPr lang="en-US" sz="2000" dirty="0"/>
              <a:t>Does the partition() function use </a:t>
            </a:r>
            <a:r>
              <a:rPr lang="en-US" sz="2000" dirty="0" err="1"/>
              <a:t>medianOfThree</a:t>
            </a:r>
            <a:r>
              <a:rPr lang="en-US" sz="2000" dirty="0"/>
              <a:t>() function?</a:t>
            </a:r>
            <a:endParaRPr lang="en-US" sz="800" dirty="0"/>
          </a:p>
          <a:p>
            <a:pPr marL="457200" indent="-457200">
              <a:spcBef>
                <a:spcPts val="4800"/>
              </a:spcBef>
              <a:buSzPct val="100000"/>
              <a:buFont typeface="+mj-lt"/>
              <a:buAutoNum type="arabicPeriod"/>
            </a:pPr>
            <a:r>
              <a:rPr lang="en-US" sz="2000" dirty="0"/>
              <a:t>What functions does the revised </a:t>
            </a:r>
            <a:r>
              <a:rPr lang="en-US" sz="2000" dirty="0" err="1"/>
              <a:t>quick_sort</a:t>
            </a:r>
            <a:r>
              <a:rPr lang="en-US" sz="2000" dirty="0"/>
              <a:t>() call?</a:t>
            </a:r>
          </a:p>
          <a:p>
            <a:pPr marL="457200" indent="-457200">
              <a:spcBef>
                <a:spcPts val="9000"/>
              </a:spcBef>
              <a:buSzPct val="100000"/>
              <a:buFont typeface="+mj-lt"/>
              <a:buAutoNum type="arabicPeriod"/>
            </a:pPr>
            <a:r>
              <a:rPr lang="en-US" sz="2000" dirty="0"/>
              <a:t>What are error conditions of the partition() and </a:t>
            </a:r>
            <a:r>
              <a:rPr lang="en-US" sz="2000" dirty="0" err="1"/>
              <a:t>medianOfThree</a:t>
            </a:r>
            <a:r>
              <a:rPr lang="en-US" sz="2000" dirty="0"/>
              <a:t>() functions?</a:t>
            </a:r>
          </a:p>
          <a:p>
            <a:pPr marL="457200" indent="-457200">
              <a:spcBef>
                <a:spcPts val="7200"/>
              </a:spcBef>
              <a:buSzPct val="100000"/>
              <a:buFont typeface="+mj-lt"/>
              <a:buAutoNum type="arabicPeriod"/>
            </a:pPr>
            <a:r>
              <a:rPr lang="en-US" sz="2000" dirty="0"/>
              <a:t>What is the difference between sort() and </a:t>
            </a:r>
            <a:r>
              <a:rPr lang="en-US" sz="2000" dirty="0" err="1"/>
              <a:t>sortAll</a:t>
            </a:r>
            <a:r>
              <a:rPr lang="en-US" sz="2000" dirty="0"/>
              <a:t>()?</a:t>
            </a:r>
          </a:p>
          <a:p>
            <a:pPr marL="457200" indent="-457200">
              <a:spcBef>
                <a:spcPts val="7200"/>
              </a:spcBef>
              <a:buSzPct val="100000"/>
              <a:buFont typeface="+mj-lt"/>
              <a:buAutoNum type="arabicPeriod"/>
            </a:pPr>
            <a:r>
              <a:rPr lang="en-US" sz="2000" dirty="0"/>
              <a:t>How many comparisons/exchanges are there in </a:t>
            </a:r>
            <a:r>
              <a:rPr lang="en-US" sz="2000" dirty="0" err="1"/>
              <a:t>medianOfThree</a:t>
            </a:r>
            <a:r>
              <a:rPr lang="en-US" sz="2000" dirty="0"/>
              <a:t>() function?</a:t>
            </a:r>
          </a:p>
        </p:txBody>
      </p:sp>
      <p:sp>
        <p:nvSpPr>
          <p:cNvPr id="4" name="Footer Placeholder 3">
            <a:extLst>
              <a:ext uri="{FF2B5EF4-FFF2-40B4-BE49-F238E27FC236}">
                <a16:creationId xmlns:a16="http://schemas.microsoft.com/office/drawing/2014/main" id="{49634A7A-FE4C-4243-968A-1B6E4476CAFB}"/>
              </a:ext>
            </a:extLst>
          </p:cNvPr>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a:extLst>
              <a:ext uri="{FF2B5EF4-FFF2-40B4-BE49-F238E27FC236}">
                <a16:creationId xmlns:a16="http://schemas.microsoft.com/office/drawing/2014/main" id="{7EE52B19-9FEA-43D4-8F86-981B47D76C36}"/>
              </a:ext>
            </a:extLst>
          </p:cNvPr>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sp>
        <p:nvSpPr>
          <p:cNvPr id="7" name="TextBox 6">
            <a:extLst>
              <a:ext uri="{FF2B5EF4-FFF2-40B4-BE49-F238E27FC236}">
                <a16:creationId xmlns:a16="http://schemas.microsoft.com/office/drawing/2014/main" id="{93EFB392-1C22-4CB3-8DCA-BB6686E8E25F}"/>
              </a:ext>
            </a:extLst>
          </p:cNvPr>
          <p:cNvSpPr txBox="1"/>
          <p:nvPr/>
        </p:nvSpPr>
        <p:spPr>
          <a:xfrm>
            <a:off x="572493" y="1558157"/>
            <a:ext cx="8462650" cy="584775"/>
          </a:xfrm>
          <a:prstGeom prst="rect">
            <a:avLst/>
          </a:prstGeom>
          <a:noFill/>
        </p:spPr>
        <p:txBody>
          <a:bodyPr wrap="square">
            <a:spAutoFit/>
          </a:bodyPr>
          <a:lstStyle/>
          <a:p>
            <a:pPr marL="457200" lvl="1" indent="0">
              <a:buSzPct val="100000"/>
              <a:buNone/>
            </a:pPr>
            <a:r>
              <a:rPr lang="en-US" sz="1600" dirty="0">
                <a:solidFill>
                  <a:srgbClr val="FF0000"/>
                </a:solidFill>
              </a:rPr>
              <a:t>No.  The pivot index is the third argument.</a:t>
            </a:r>
          </a:p>
          <a:p>
            <a:pPr marL="457200" lvl="1" indent="0">
              <a:spcBef>
                <a:spcPts val="0"/>
              </a:spcBef>
              <a:buSzPct val="100000"/>
              <a:buNone/>
            </a:pPr>
            <a:r>
              <a:rPr lang="en-US" sz="1600" dirty="0">
                <a:solidFill>
                  <a:srgbClr val="FF0000"/>
                </a:solidFill>
              </a:rPr>
              <a:t>The partition function begins by swapping the first and pivot (values).</a:t>
            </a:r>
          </a:p>
        </p:txBody>
      </p:sp>
      <p:sp>
        <p:nvSpPr>
          <p:cNvPr id="9" name="TextBox 8">
            <a:extLst>
              <a:ext uri="{FF2B5EF4-FFF2-40B4-BE49-F238E27FC236}">
                <a16:creationId xmlns:a16="http://schemas.microsoft.com/office/drawing/2014/main" id="{FECFD21A-819B-4DC3-8593-096E10974111}"/>
              </a:ext>
            </a:extLst>
          </p:cNvPr>
          <p:cNvSpPr txBox="1"/>
          <p:nvPr/>
        </p:nvSpPr>
        <p:spPr>
          <a:xfrm>
            <a:off x="623967" y="2536798"/>
            <a:ext cx="8088086" cy="1077218"/>
          </a:xfrm>
          <a:prstGeom prst="rect">
            <a:avLst/>
          </a:prstGeom>
          <a:noFill/>
        </p:spPr>
        <p:txBody>
          <a:bodyPr wrap="square">
            <a:spAutoFit/>
          </a:bodyPr>
          <a:lstStyle/>
          <a:p>
            <a:pPr marL="804863" lvl="3" indent="-347663">
              <a:buClr>
                <a:srgbClr val="FF0000"/>
              </a:buClr>
              <a:buSzPct val="100000"/>
              <a:buFont typeface="+mj-lt"/>
              <a:buAutoNum type="arabicPeriod"/>
            </a:pPr>
            <a:r>
              <a:rPr lang="en-US" sz="1600" dirty="0" err="1">
                <a:solidFill>
                  <a:srgbClr val="FF0000"/>
                </a:solidFill>
              </a:rPr>
              <a:t>medianOfThree</a:t>
            </a:r>
            <a:r>
              <a:rPr lang="en-US" sz="1600" dirty="0">
                <a:solidFill>
                  <a:srgbClr val="FF0000"/>
                </a:solidFill>
              </a:rPr>
              <a:t>.</a:t>
            </a:r>
          </a:p>
          <a:p>
            <a:pPr marL="804863" lvl="3" indent="-347663">
              <a:spcBef>
                <a:spcPts val="0"/>
              </a:spcBef>
              <a:buClr>
                <a:srgbClr val="FF0000"/>
              </a:buClr>
              <a:buSzPct val="100000"/>
              <a:buFont typeface="+mj-lt"/>
              <a:buAutoNum type="arabicPeriod"/>
            </a:pPr>
            <a:r>
              <a:rPr lang="en-US" sz="1600" dirty="0">
                <a:solidFill>
                  <a:srgbClr val="FF0000"/>
                </a:solidFill>
              </a:rPr>
              <a:t>partition QuickSort array using the pivot returned from </a:t>
            </a:r>
            <a:r>
              <a:rPr lang="en-US" sz="1600" dirty="0" err="1">
                <a:solidFill>
                  <a:srgbClr val="FF0000"/>
                </a:solidFill>
              </a:rPr>
              <a:t>medianOfThree</a:t>
            </a:r>
            <a:r>
              <a:rPr lang="en-US" sz="1600" dirty="0">
                <a:solidFill>
                  <a:srgbClr val="FF0000"/>
                </a:solidFill>
              </a:rPr>
              <a:t>.</a:t>
            </a:r>
          </a:p>
          <a:p>
            <a:pPr marL="804863" lvl="3" indent="-347663">
              <a:spcBef>
                <a:spcPts val="0"/>
              </a:spcBef>
              <a:buClr>
                <a:srgbClr val="FF0000"/>
              </a:buClr>
              <a:buSzPct val="100000"/>
              <a:buFont typeface="+mj-lt"/>
              <a:buAutoNum type="arabicPeriod"/>
            </a:pPr>
            <a:r>
              <a:rPr lang="en-US" sz="1600" dirty="0" err="1">
                <a:solidFill>
                  <a:srgbClr val="FF0000"/>
                </a:solidFill>
              </a:rPr>
              <a:t>quick_sort</a:t>
            </a:r>
            <a:r>
              <a:rPr lang="en-US" sz="1600" dirty="0">
                <a:solidFill>
                  <a:srgbClr val="FF0000"/>
                </a:solidFill>
              </a:rPr>
              <a:t> first to pivot.</a:t>
            </a:r>
          </a:p>
          <a:p>
            <a:pPr marL="804863" lvl="3" indent="-347663">
              <a:spcBef>
                <a:spcPts val="0"/>
              </a:spcBef>
              <a:buClr>
                <a:srgbClr val="FF0000"/>
              </a:buClr>
              <a:buSzPct val="100000"/>
              <a:buFont typeface="+mj-lt"/>
              <a:buAutoNum type="arabicPeriod"/>
            </a:pPr>
            <a:r>
              <a:rPr lang="en-US" sz="1600" dirty="0" err="1">
                <a:solidFill>
                  <a:srgbClr val="FF0000"/>
                </a:solidFill>
              </a:rPr>
              <a:t>quick_sort</a:t>
            </a:r>
            <a:r>
              <a:rPr lang="en-US" sz="1600" dirty="0">
                <a:solidFill>
                  <a:srgbClr val="FF0000"/>
                </a:solidFill>
              </a:rPr>
              <a:t> pivot+1 to last.</a:t>
            </a:r>
          </a:p>
        </p:txBody>
      </p:sp>
      <p:sp>
        <p:nvSpPr>
          <p:cNvPr id="11" name="TextBox 10">
            <a:extLst>
              <a:ext uri="{FF2B5EF4-FFF2-40B4-BE49-F238E27FC236}">
                <a16:creationId xmlns:a16="http://schemas.microsoft.com/office/drawing/2014/main" id="{D2A8E522-AB87-4CEB-B31D-CB1F84A50394}"/>
              </a:ext>
            </a:extLst>
          </p:cNvPr>
          <p:cNvSpPr txBox="1"/>
          <p:nvPr/>
        </p:nvSpPr>
        <p:spPr>
          <a:xfrm>
            <a:off x="642310" y="3990434"/>
            <a:ext cx="7877177" cy="830997"/>
          </a:xfrm>
          <a:prstGeom prst="rect">
            <a:avLst/>
          </a:prstGeom>
          <a:noFill/>
        </p:spPr>
        <p:txBody>
          <a:bodyPr wrap="square">
            <a:spAutoFit/>
          </a:bodyPr>
          <a:lstStyle/>
          <a:p>
            <a:pPr marL="800100" lvl="1" indent="-342900">
              <a:buSzPct val="100000"/>
              <a:buFont typeface="+mj-lt"/>
              <a:buAutoNum type="arabicPeriod"/>
            </a:pPr>
            <a:r>
              <a:rPr lang="en-US" sz="1600" dirty="0">
                <a:solidFill>
                  <a:srgbClr val="FF0000"/>
                </a:solidFill>
              </a:rPr>
              <a:t>If the array is empty.</a:t>
            </a:r>
          </a:p>
          <a:p>
            <a:pPr marL="800100" lvl="1" indent="-342900">
              <a:buSzPct val="100000"/>
              <a:buFont typeface="+mj-lt"/>
              <a:buAutoNum type="arabicPeriod"/>
            </a:pPr>
            <a:r>
              <a:rPr lang="en-US" sz="1600" dirty="0">
                <a:solidFill>
                  <a:srgbClr val="FF0000"/>
                </a:solidFill>
              </a:rPr>
              <a:t>If either of the given integers is out of bounds,</a:t>
            </a:r>
          </a:p>
          <a:p>
            <a:pPr marL="800100" lvl="1" indent="-342900">
              <a:buSzPct val="100000"/>
              <a:buFont typeface="+mj-lt"/>
              <a:buAutoNum type="arabicPeriod"/>
            </a:pPr>
            <a:r>
              <a:rPr lang="en-US" sz="1600" dirty="0">
                <a:solidFill>
                  <a:srgbClr val="FF0000"/>
                </a:solidFill>
              </a:rPr>
              <a:t>If the left index is greater or equal to the right index.</a:t>
            </a:r>
          </a:p>
        </p:txBody>
      </p:sp>
      <p:sp>
        <p:nvSpPr>
          <p:cNvPr id="13" name="TextBox 12">
            <a:extLst>
              <a:ext uri="{FF2B5EF4-FFF2-40B4-BE49-F238E27FC236}">
                <a16:creationId xmlns:a16="http://schemas.microsoft.com/office/drawing/2014/main" id="{B68CF6EB-D14A-43F1-BA54-261B457DDE05}"/>
              </a:ext>
            </a:extLst>
          </p:cNvPr>
          <p:cNvSpPr txBox="1"/>
          <p:nvPr/>
        </p:nvSpPr>
        <p:spPr>
          <a:xfrm>
            <a:off x="603939" y="5219617"/>
            <a:ext cx="7979229" cy="830997"/>
          </a:xfrm>
          <a:prstGeom prst="rect">
            <a:avLst/>
          </a:prstGeom>
          <a:noFill/>
        </p:spPr>
        <p:txBody>
          <a:bodyPr wrap="square">
            <a:spAutoFit/>
          </a:bodyPr>
          <a:lstStyle/>
          <a:p>
            <a:pPr marL="777875" lvl="1" indent="-320675">
              <a:buSzPct val="100000"/>
              <a:buFont typeface="+mj-lt"/>
              <a:buAutoNum type="arabicPeriod"/>
            </a:pPr>
            <a:r>
              <a:rPr lang="en-US" sz="1600" dirty="0">
                <a:solidFill>
                  <a:srgbClr val="FF0000"/>
                </a:solidFill>
              </a:rPr>
              <a:t>Both call </a:t>
            </a:r>
            <a:r>
              <a:rPr lang="en-US" sz="1600" dirty="0" err="1">
                <a:solidFill>
                  <a:srgbClr val="FF0000"/>
                </a:solidFill>
              </a:rPr>
              <a:t>quick_sort</a:t>
            </a:r>
            <a:r>
              <a:rPr lang="en-US" sz="1600" dirty="0">
                <a:solidFill>
                  <a:srgbClr val="FF0000"/>
                </a:solidFill>
              </a:rPr>
              <a:t>.</a:t>
            </a:r>
          </a:p>
          <a:p>
            <a:pPr marL="777875" lvl="1" indent="-320675">
              <a:spcBef>
                <a:spcPts val="0"/>
              </a:spcBef>
              <a:buSzPct val="100000"/>
              <a:buFont typeface="+mj-lt"/>
              <a:buAutoNum type="arabicPeriod"/>
            </a:pPr>
            <a:r>
              <a:rPr lang="en-US" sz="1600" dirty="0">
                <a:solidFill>
                  <a:srgbClr val="FF0000"/>
                </a:solidFill>
              </a:rPr>
              <a:t>sort() sorts the supplied range.</a:t>
            </a:r>
          </a:p>
          <a:p>
            <a:pPr marL="800100" lvl="1" indent="-342900">
              <a:spcBef>
                <a:spcPts val="0"/>
              </a:spcBef>
              <a:buSzPct val="100000"/>
              <a:buFont typeface="+mj-lt"/>
              <a:buAutoNum type="arabicPeriod"/>
            </a:pPr>
            <a:r>
              <a:rPr lang="en-US" sz="1600" dirty="0" err="1">
                <a:solidFill>
                  <a:srgbClr val="FF0000"/>
                </a:solidFill>
              </a:rPr>
              <a:t>sortAll</a:t>
            </a:r>
            <a:r>
              <a:rPr lang="en-US" sz="1600" dirty="0">
                <a:solidFill>
                  <a:srgbClr val="FF0000"/>
                </a:solidFill>
              </a:rPr>
              <a:t>() sorts the entire QuickSort array (0 to size).</a:t>
            </a:r>
          </a:p>
        </p:txBody>
      </p:sp>
      <p:sp>
        <p:nvSpPr>
          <p:cNvPr id="15" name="TextBox 14">
            <a:extLst>
              <a:ext uri="{FF2B5EF4-FFF2-40B4-BE49-F238E27FC236}">
                <a16:creationId xmlns:a16="http://schemas.microsoft.com/office/drawing/2014/main" id="{6B70EDDB-C8C6-4FB5-8BCF-0827EA58210D}"/>
              </a:ext>
            </a:extLst>
          </p:cNvPr>
          <p:cNvSpPr txBox="1"/>
          <p:nvPr/>
        </p:nvSpPr>
        <p:spPr>
          <a:xfrm>
            <a:off x="572493" y="6368204"/>
            <a:ext cx="5486400" cy="338554"/>
          </a:xfrm>
          <a:prstGeom prst="rect">
            <a:avLst/>
          </a:prstGeom>
          <a:noFill/>
        </p:spPr>
        <p:txBody>
          <a:bodyPr wrap="square">
            <a:spAutoFit/>
          </a:bodyPr>
          <a:lstStyle/>
          <a:p>
            <a:pPr marL="457200" lvl="1" indent="0">
              <a:buSzPct val="100000"/>
              <a:buNone/>
            </a:pPr>
            <a:r>
              <a:rPr lang="en-US" sz="1600" dirty="0">
                <a:solidFill>
                  <a:srgbClr val="FF0000"/>
                </a:solidFill>
              </a:rPr>
              <a:t>Always 3 comparisons and 0-3 exchanges.</a:t>
            </a:r>
          </a:p>
        </p:txBody>
      </p:sp>
    </p:spTree>
    <p:extLst>
      <p:ext uri="{BB962C8B-B14F-4D97-AF65-F5344CB8AC3E}">
        <p14:creationId xmlns:p14="http://schemas.microsoft.com/office/powerpoint/2010/main" val="22791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ACE6-4323-4CB4-A036-9407198127ED}"/>
              </a:ext>
            </a:extLst>
          </p:cNvPr>
          <p:cNvSpPr>
            <a:spLocks noGrp="1"/>
          </p:cNvSpPr>
          <p:nvPr>
            <p:ph type="title"/>
          </p:nvPr>
        </p:nvSpPr>
        <p:spPr/>
        <p:txBody>
          <a:bodyPr/>
          <a:lstStyle/>
          <a:p>
            <a:r>
              <a:rPr lang="en-US" dirty="0"/>
              <a:t>STL sort vs </a:t>
            </a:r>
            <a:r>
              <a:rPr lang="en-US" dirty="0" err="1"/>
              <a:t>qsort</a:t>
            </a:r>
            <a:endParaRPr lang="en-US" dirty="0"/>
          </a:p>
        </p:txBody>
      </p:sp>
      <p:sp>
        <p:nvSpPr>
          <p:cNvPr id="3" name="Content Placeholder 2">
            <a:extLst>
              <a:ext uri="{FF2B5EF4-FFF2-40B4-BE49-F238E27FC236}">
                <a16:creationId xmlns:a16="http://schemas.microsoft.com/office/drawing/2014/main" id="{8E6E18B0-747A-430C-B24B-66F316012D79}"/>
              </a:ext>
            </a:extLst>
          </p:cNvPr>
          <p:cNvSpPr>
            <a:spLocks noGrp="1"/>
          </p:cNvSpPr>
          <p:nvPr>
            <p:ph sz="quarter" idx="1"/>
          </p:nvPr>
        </p:nvSpPr>
        <p:spPr>
          <a:xfrm>
            <a:off x="566057" y="1295401"/>
            <a:ext cx="9884229" cy="3581399"/>
          </a:xfrm>
        </p:spPr>
        <p:txBody>
          <a:bodyPr/>
          <a:lstStyle/>
          <a:p>
            <a:r>
              <a:rPr lang="en-US" dirty="0"/>
              <a:t>Which sorting algorithm is used in STL?</a:t>
            </a:r>
          </a:p>
          <a:p>
            <a:pPr lvl="1"/>
            <a:r>
              <a:rPr lang="en-US" dirty="0"/>
              <a:t>STL uses a hybrid of QuickSort, </a:t>
            </a:r>
            <a:r>
              <a:rPr lang="en-US" dirty="0" err="1"/>
              <a:t>HeapSort</a:t>
            </a:r>
            <a:r>
              <a:rPr lang="en-US" dirty="0"/>
              <a:t> and </a:t>
            </a:r>
            <a:r>
              <a:rPr lang="en-US" dirty="0" err="1"/>
              <a:t>InsertionSort</a:t>
            </a:r>
            <a:r>
              <a:rPr lang="en-US" dirty="0"/>
              <a:t>.</a:t>
            </a:r>
          </a:p>
          <a:p>
            <a:pPr lvl="1"/>
            <a:r>
              <a:rPr lang="en-US" dirty="0"/>
              <a:t>By default, it uses QuickSort but if QuickSort is doing unfair partitioning and taking more than n*log n time, it switches to </a:t>
            </a:r>
            <a:r>
              <a:rPr lang="en-US" dirty="0" err="1"/>
              <a:t>HeapSort</a:t>
            </a:r>
            <a:r>
              <a:rPr lang="en-US" dirty="0"/>
              <a:t> and when the array size becomes really small, it switches to </a:t>
            </a:r>
            <a:r>
              <a:rPr lang="en-US" dirty="0" err="1"/>
              <a:t>InsertionSort</a:t>
            </a:r>
            <a:r>
              <a:rPr lang="en-US" dirty="0"/>
              <a:t>.</a:t>
            </a:r>
          </a:p>
          <a:p>
            <a:r>
              <a:rPr lang="en-US" dirty="0"/>
              <a:t>Which sort is faster?</a:t>
            </a:r>
          </a:p>
          <a:p>
            <a:pPr lvl="1"/>
            <a:r>
              <a:rPr lang="en-US" dirty="0"/>
              <a:t>STL's sort rans faster than C's </a:t>
            </a:r>
            <a:r>
              <a:rPr lang="en-US" dirty="0" err="1"/>
              <a:t>qsort</a:t>
            </a:r>
            <a:r>
              <a:rPr lang="en-US" dirty="0"/>
              <a:t> because C++'s templates generate optimized code for a particular data type and a particular comparison function.</a:t>
            </a:r>
          </a:p>
        </p:txBody>
      </p:sp>
      <p:sp>
        <p:nvSpPr>
          <p:cNvPr id="4" name="Footer Placeholder 3">
            <a:extLst>
              <a:ext uri="{FF2B5EF4-FFF2-40B4-BE49-F238E27FC236}">
                <a16:creationId xmlns:a16="http://schemas.microsoft.com/office/drawing/2014/main" id="{2AAF2037-3D4D-4A27-A31C-2E3830DDFF00}"/>
              </a:ext>
            </a:extLst>
          </p:cNvPr>
          <p:cNvSpPr>
            <a:spLocks noGrp="1"/>
          </p:cNvSpPr>
          <p:nvPr>
            <p:ph type="ftr" sz="quarter" idx="11"/>
          </p:nvPr>
        </p:nvSpPr>
        <p:spPr/>
        <p:txBody>
          <a:bodyPr/>
          <a:lstStyle/>
          <a:p>
            <a:pPr>
              <a:defRPr/>
            </a:pPr>
            <a:r>
              <a:rPr lang="en-US"/>
              <a:t>Self-Balancing Trees (38)</a:t>
            </a:r>
            <a:endParaRPr lang="en-US" dirty="0"/>
          </a:p>
        </p:txBody>
      </p:sp>
      <p:sp>
        <p:nvSpPr>
          <p:cNvPr id="5" name="Slide Number Placeholder 4">
            <a:extLst>
              <a:ext uri="{FF2B5EF4-FFF2-40B4-BE49-F238E27FC236}">
                <a16:creationId xmlns:a16="http://schemas.microsoft.com/office/drawing/2014/main" id="{B6CD15C6-C4B7-4AD1-A774-41C0C800ADBD}"/>
              </a:ext>
            </a:extLst>
          </p:cNvPr>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pic>
        <p:nvPicPr>
          <p:cNvPr id="6" name="Picture 5">
            <a:extLst>
              <a:ext uri="{FF2B5EF4-FFF2-40B4-BE49-F238E27FC236}">
                <a16:creationId xmlns:a16="http://schemas.microsoft.com/office/drawing/2014/main" id="{C671056B-E2AD-499E-866D-4D41E74E456E}"/>
              </a:ext>
            </a:extLst>
          </p:cNvPr>
          <p:cNvPicPr/>
          <p:nvPr/>
        </p:nvPicPr>
        <p:blipFill>
          <a:blip r:embed="rId2"/>
          <a:stretch>
            <a:fillRect/>
          </a:stretch>
        </p:blipFill>
        <p:spPr>
          <a:xfrm>
            <a:off x="1795462" y="1304926"/>
            <a:ext cx="7865936" cy="5553075"/>
          </a:xfrm>
          <a:prstGeom prst="rect">
            <a:avLst/>
          </a:prstGeom>
        </p:spPr>
      </p:pic>
    </p:spTree>
    <p:extLst>
      <p:ext uri="{BB962C8B-B14F-4D97-AF65-F5344CB8AC3E}">
        <p14:creationId xmlns:p14="http://schemas.microsoft.com/office/powerpoint/2010/main" val="11623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Chapter 11, pgs. 623-690</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Chapter 11</a:t>
            </a:r>
          </a:p>
          <a:p>
            <a:pPr algn="ctr"/>
            <a:r>
              <a:rPr lang="en-US" sz="2400" dirty="0"/>
              <a:t>Self-Balancing Search Trees</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1" y="1828800"/>
            <a:ext cx="3189737" cy="2868930"/>
          </a:xfrm>
          <a:prstGeom prst="rect">
            <a:avLst/>
          </a:prstGeom>
        </p:spPr>
      </p:pic>
    </p:spTree>
    <p:extLst>
      <p:ext uri="{BB962C8B-B14F-4D97-AF65-F5344CB8AC3E}">
        <p14:creationId xmlns:p14="http://schemas.microsoft.com/office/powerpoint/2010/main" val="6319494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otalTime>1432</TotalTime>
  <Words>2635</Words>
  <Application>Microsoft Office PowerPoint</Application>
  <PresentationFormat>Custom</PresentationFormat>
  <Paragraphs>617</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Comic Sans MS</vt:lpstr>
      <vt:lpstr>Consolas</vt:lpstr>
      <vt:lpstr>Courier New</vt:lpstr>
      <vt:lpstr>Tw Cen MT</vt:lpstr>
      <vt:lpstr>Wingdings</vt:lpstr>
      <vt:lpstr>CS 235 Theme</vt:lpstr>
      <vt:lpstr>PowerPoint Presentation</vt:lpstr>
      <vt:lpstr>Attendance Quiz #37</vt:lpstr>
      <vt:lpstr>PowerPoint Presentation</vt:lpstr>
      <vt:lpstr>Lab 10 - Quicksort</vt:lpstr>
      <vt:lpstr>Lab 10 - Quicksort Commands</vt:lpstr>
      <vt:lpstr>L10 - Quicksort Example</vt:lpstr>
      <vt:lpstr>Common QuickSort Questions</vt:lpstr>
      <vt:lpstr>STL sort vs qsort</vt:lpstr>
      <vt:lpstr>PowerPoint Presentation</vt:lpstr>
      <vt:lpstr>Tree Terminology Summary</vt:lpstr>
      <vt:lpstr>Self-Balancing Search Trees</vt:lpstr>
      <vt:lpstr>PowerPoint Presentation</vt:lpstr>
      <vt:lpstr>Why Balance is Important?</vt:lpstr>
      <vt:lpstr>Rotation</vt:lpstr>
      <vt:lpstr>Insert 20, 10, 40, 5, 15, then 7?</vt:lpstr>
      <vt:lpstr>Algorithm for Right Rotation</vt:lpstr>
      <vt:lpstr>Algorithm for Right Rotation</vt:lpstr>
      <vt:lpstr>Algorithm for Right Rotation</vt:lpstr>
      <vt:lpstr>Algorithm for Right Rotation</vt:lpstr>
      <vt:lpstr>Algorithm for Right Rotation</vt:lpstr>
      <vt:lpstr>Algorithm for Right Rotation</vt:lpstr>
      <vt:lpstr>AVL Trees</vt:lpstr>
      <vt:lpstr>Balance Factor (Right - Left)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56</cp:revision>
  <cp:lastPrinted>2021-04-09T18:06:34Z</cp:lastPrinted>
  <dcterms:created xsi:type="dcterms:W3CDTF">2020-12-02T00:23:00Z</dcterms:created>
  <dcterms:modified xsi:type="dcterms:W3CDTF">2022-04-04T03:54:53Z</dcterms:modified>
</cp:coreProperties>
</file>